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3" r:id="rId2"/>
    <p:sldId id="315" r:id="rId3"/>
    <p:sldId id="286" r:id="rId4"/>
    <p:sldId id="314" r:id="rId5"/>
    <p:sldId id="310" r:id="rId6"/>
    <p:sldId id="288" r:id="rId7"/>
    <p:sldId id="289" r:id="rId8"/>
    <p:sldId id="291" r:id="rId9"/>
    <p:sldId id="292" r:id="rId10"/>
    <p:sldId id="293" r:id="rId11"/>
    <p:sldId id="294" r:id="rId12"/>
  </p:sldIdLst>
  <p:sldSz cx="9144000" cy="6858000" type="screen4x3"/>
  <p:notesSz cx="6858000" cy="9107488"/>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FF3300"/>
    <a:srgbClr val="10A829"/>
    <a:srgbClr val="00CC00"/>
    <a:srgbClr val="B50307"/>
    <a:srgbClr val="9966FF"/>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8" autoAdjust="0"/>
    <p:restoredTop sz="87612" autoAdjust="0"/>
  </p:normalViewPr>
  <p:slideViewPr>
    <p:cSldViewPr>
      <p:cViewPr>
        <p:scale>
          <a:sx n="125" d="100"/>
          <a:sy n="125" d="100"/>
        </p:scale>
        <p:origin x="-2130" y="-12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A0073A-2280-4BB9-B6CD-2CE71425520F}"/>
              </a:ext>
            </a:extLst>
          </p:cNvPr>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3795" name="Rectangle 3">
            <a:extLst>
              <a:ext uri="{FF2B5EF4-FFF2-40B4-BE49-F238E27FC236}">
                <a16:creationId xmlns:a16="http://schemas.microsoft.com/office/drawing/2014/main" id="{E5D935E8-2362-4504-BEC1-723325908283}"/>
              </a:ext>
            </a:extLst>
          </p:cNvPr>
          <p:cNvSpPr>
            <a:spLocks noGrp="1" noChangeArrowheads="1"/>
          </p:cNvSpPr>
          <p:nvPr>
            <p:ph type="dt" sz="quarter" idx="1"/>
          </p:nvPr>
        </p:nvSpPr>
        <p:spPr bwMode="auto">
          <a:xfrm>
            <a:off x="388620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3796" name="Rectangle 4">
            <a:extLst>
              <a:ext uri="{FF2B5EF4-FFF2-40B4-BE49-F238E27FC236}">
                <a16:creationId xmlns:a16="http://schemas.microsoft.com/office/drawing/2014/main" id="{2BDB0EFC-0723-4518-A641-0DB85863B008}"/>
              </a:ext>
            </a:extLst>
          </p:cNvPr>
          <p:cNvSpPr>
            <a:spLocks noGrp="1" noChangeArrowheads="1"/>
          </p:cNvSpPr>
          <p:nvPr>
            <p:ph type="ftr" sz="quarter" idx="2"/>
          </p:nvPr>
        </p:nvSpPr>
        <p:spPr bwMode="auto">
          <a:xfrm>
            <a:off x="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33797" name="Rectangle 5">
            <a:extLst>
              <a:ext uri="{FF2B5EF4-FFF2-40B4-BE49-F238E27FC236}">
                <a16:creationId xmlns:a16="http://schemas.microsoft.com/office/drawing/2014/main" id="{A1BC271B-3FD6-4ACD-B69E-6A196049060F}"/>
              </a:ext>
            </a:extLst>
          </p:cNvPr>
          <p:cNvSpPr>
            <a:spLocks noGrp="1" noChangeArrowheads="1"/>
          </p:cNvSpPr>
          <p:nvPr>
            <p:ph type="sldNum" sz="quarter" idx="3"/>
          </p:nvPr>
        </p:nvSpPr>
        <p:spPr bwMode="auto">
          <a:xfrm>
            <a:off x="3886200" y="8651875"/>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6E90A8C-DBC4-4578-A4E7-99D3E1EF7B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539A3-39D0-4910-86FB-856159BC9D9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AU"/>
          </a:p>
        </p:txBody>
      </p:sp>
      <p:sp>
        <p:nvSpPr>
          <p:cNvPr id="3" name="Date Placeholder 2">
            <a:extLst>
              <a:ext uri="{FF2B5EF4-FFF2-40B4-BE49-F238E27FC236}">
                <a16:creationId xmlns:a16="http://schemas.microsoft.com/office/drawing/2014/main" id="{15F4ACB3-33EB-4676-BC3D-C40159B89F9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81BA12DB-5AEB-4604-B7E7-F6EAFCEDE287}" type="datetimeFigureOut">
              <a:rPr lang="en-AU"/>
              <a:pPr>
                <a:defRPr/>
              </a:pPr>
              <a:t>5/08/2021</a:t>
            </a:fld>
            <a:endParaRPr lang="en-AU"/>
          </a:p>
        </p:txBody>
      </p:sp>
      <p:sp>
        <p:nvSpPr>
          <p:cNvPr id="4" name="Slide Image Placeholder 3">
            <a:extLst>
              <a:ext uri="{FF2B5EF4-FFF2-40B4-BE49-F238E27FC236}">
                <a16:creationId xmlns:a16="http://schemas.microsoft.com/office/drawing/2014/main" id="{B5C3A95C-717A-4A1E-92E4-FBC1D9924029}"/>
              </a:ext>
            </a:extLst>
          </p:cNvPr>
          <p:cNvSpPr>
            <a:spLocks noGrp="1" noRot="1" noChangeAspect="1"/>
          </p:cNvSpPr>
          <p:nvPr>
            <p:ph type="sldImg" idx="2"/>
          </p:nvPr>
        </p:nvSpPr>
        <p:spPr>
          <a:xfrm>
            <a:off x="1379538" y="1138238"/>
            <a:ext cx="4098925" cy="30734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86643CB5-5EE6-4DCD-A256-39567A8EEE36}"/>
              </a:ext>
            </a:extLst>
          </p:cNvPr>
          <p:cNvSpPr>
            <a:spLocks noGrp="1"/>
          </p:cNvSpPr>
          <p:nvPr>
            <p:ph type="body" sz="quarter" idx="3"/>
          </p:nvPr>
        </p:nvSpPr>
        <p:spPr>
          <a:xfrm>
            <a:off x="685800" y="4383088"/>
            <a:ext cx="5486400" cy="3586162"/>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F913F555-03A9-4F29-A6D8-7EE547122571}"/>
              </a:ext>
            </a:extLst>
          </p:cNvPr>
          <p:cNvSpPr>
            <a:spLocks noGrp="1"/>
          </p:cNvSpPr>
          <p:nvPr>
            <p:ph type="ftr" sz="quarter" idx="4"/>
          </p:nvPr>
        </p:nvSpPr>
        <p:spPr>
          <a:xfrm>
            <a:off x="0" y="8650288"/>
            <a:ext cx="2971800" cy="457200"/>
          </a:xfrm>
          <a:prstGeom prst="rect">
            <a:avLst/>
          </a:prstGeom>
        </p:spPr>
        <p:txBody>
          <a:bodyPr vert="horz" lIns="91440" tIns="45720" rIns="91440" bIns="45720" rtlCol="0" anchor="b"/>
          <a:lstStyle>
            <a:lvl1pPr algn="l" eaLnBrk="1" hangingPunct="1">
              <a:defRPr sz="1200"/>
            </a:lvl1pPr>
          </a:lstStyle>
          <a:p>
            <a:pPr>
              <a:defRPr/>
            </a:pPr>
            <a:endParaRPr lang="en-AU"/>
          </a:p>
        </p:txBody>
      </p:sp>
      <p:sp>
        <p:nvSpPr>
          <p:cNvPr id="7" name="Slide Number Placeholder 6">
            <a:extLst>
              <a:ext uri="{FF2B5EF4-FFF2-40B4-BE49-F238E27FC236}">
                <a16:creationId xmlns:a16="http://schemas.microsoft.com/office/drawing/2014/main" id="{6557FC61-3ADC-4EBD-9845-233C3F151C4D}"/>
              </a:ext>
            </a:extLst>
          </p:cNvPr>
          <p:cNvSpPr>
            <a:spLocks noGrp="1"/>
          </p:cNvSpPr>
          <p:nvPr>
            <p:ph type="sldNum" sz="quarter" idx="5"/>
          </p:nvPr>
        </p:nvSpPr>
        <p:spPr>
          <a:xfrm>
            <a:off x="3884613" y="8650288"/>
            <a:ext cx="2971800" cy="457200"/>
          </a:xfrm>
          <a:prstGeom prst="rect">
            <a:avLst/>
          </a:prstGeom>
        </p:spPr>
        <p:txBody>
          <a:bodyPr vert="horz" lIns="91440" tIns="45720" rIns="91440" bIns="45720" rtlCol="0" anchor="b"/>
          <a:lstStyle>
            <a:lvl1pPr algn="r" eaLnBrk="1" hangingPunct="1">
              <a:defRPr sz="1200"/>
            </a:lvl1pPr>
          </a:lstStyle>
          <a:p>
            <a:pPr>
              <a:defRPr/>
            </a:pPr>
            <a:fld id="{ECE7FF9C-4636-412C-8711-440BFAFC5DEC}"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B54D73F-2AE8-4570-825A-D7CBC9105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2255FEF9-29A0-49CB-A605-DE33648060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6148" name="Slide Number Placeholder 3">
            <a:extLst>
              <a:ext uri="{FF2B5EF4-FFF2-40B4-BE49-F238E27FC236}">
                <a16:creationId xmlns:a16="http://schemas.microsoft.com/office/drawing/2014/main" id="{A7D0F491-DB84-40D5-A544-0159DE95B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BC94B54-BFE9-4379-8491-056857714175}" type="slidenum">
              <a:rPr lang="en-AU" altLang="en-US" sz="1200" smtClean="0"/>
              <a:pPr/>
              <a:t>3</a:t>
            </a:fld>
            <a:endParaRPr lang="en-AU"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6459E07-E747-4D06-A9F4-5E2324FFDE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70F0BEB-64E2-42D4-8C99-E5A9DC45F1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9220" name="Slide Number Placeholder 3">
            <a:extLst>
              <a:ext uri="{FF2B5EF4-FFF2-40B4-BE49-F238E27FC236}">
                <a16:creationId xmlns:a16="http://schemas.microsoft.com/office/drawing/2014/main" id="{0109F050-2957-42C3-9534-EC9980C166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11AFF76-A0AD-448A-A029-4F24ED0B0DFC}" type="slidenum">
              <a:rPr lang="en-AU" altLang="en-US" sz="1200" smtClean="0"/>
              <a:pPr/>
              <a:t>5</a:t>
            </a:fld>
            <a:endParaRPr lang="en-AU"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5EE5EF7-F725-4556-9030-A10C69A7C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BD8378E8-2E4C-4B4A-92B1-4150FED376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a:p>
        </p:txBody>
      </p:sp>
      <p:sp>
        <p:nvSpPr>
          <p:cNvPr id="13316" name="Slide Number Placeholder 3">
            <a:extLst>
              <a:ext uri="{FF2B5EF4-FFF2-40B4-BE49-F238E27FC236}">
                <a16:creationId xmlns:a16="http://schemas.microsoft.com/office/drawing/2014/main" id="{A8724A82-731C-4B41-9F5C-15DAA37270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C00104C-26A7-4C80-8048-F66EF4BCD7E9}" type="slidenum">
              <a:rPr lang="en-AU" altLang="en-US" sz="1200" smtClean="0"/>
              <a:pPr/>
              <a:t>6</a:t>
            </a:fld>
            <a:endParaRPr lang="en-AU"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Rectangle 4">
            <a:extLst>
              <a:ext uri="{FF2B5EF4-FFF2-40B4-BE49-F238E27FC236}">
                <a16:creationId xmlns:a16="http://schemas.microsoft.com/office/drawing/2014/main" id="{6828356A-086F-432F-BD5A-561436CF88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8795D18-5679-4BAE-944D-4FD37ED4FA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163F09D-BE2D-4E3B-8134-FDF645AAA715}"/>
              </a:ext>
            </a:extLst>
          </p:cNvPr>
          <p:cNvSpPr>
            <a:spLocks noGrp="1" noChangeArrowheads="1"/>
          </p:cNvSpPr>
          <p:nvPr>
            <p:ph type="sldNum" sz="quarter" idx="12"/>
          </p:nvPr>
        </p:nvSpPr>
        <p:spPr>
          <a:ln/>
        </p:spPr>
        <p:txBody>
          <a:bodyPr/>
          <a:lstStyle>
            <a:lvl1pPr>
              <a:defRPr/>
            </a:lvl1pPr>
          </a:lstStyle>
          <a:p>
            <a:pPr>
              <a:defRPr/>
            </a:pPr>
            <a:fld id="{43E64761-B1FE-4D1A-9145-ADA12B19379C}" type="slidenum">
              <a:rPr lang="en-US" altLang="en-US"/>
              <a:pPr>
                <a:defRPr/>
              </a:pPr>
              <a:t>‹#›</a:t>
            </a:fld>
            <a:endParaRPr lang="en-US" altLang="en-US"/>
          </a:p>
        </p:txBody>
      </p:sp>
    </p:spTree>
    <p:extLst>
      <p:ext uri="{BB962C8B-B14F-4D97-AF65-F5344CB8AC3E}">
        <p14:creationId xmlns:p14="http://schemas.microsoft.com/office/powerpoint/2010/main" val="279887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12B34ED6-189B-4E97-93FB-D9960944551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E838473-B4AB-4F26-B6F4-B518E0009A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7712F2B-D7D3-413A-893D-8771463DDE51}"/>
              </a:ext>
            </a:extLst>
          </p:cNvPr>
          <p:cNvSpPr>
            <a:spLocks noGrp="1" noChangeArrowheads="1"/>
          </p:cNvSpPr>
          <p:nvPr>
            <p:ph type="sldNum" sz="quarter" idx="12"/>
          </p:nvPr>
        </p:nvSpPr>
        <p:spPr>
          <a:ln/>
        </p:spPr>
        <p:txBody>
          <a:bodyPr/>
          <a:lstStyle>
            <a:lvl1pPr>
              <a:defRPr/>
            </a:lvl1pPr>
          </a:lstStyle>
          <a:p>
            <a:pPr>
              <a:defRPr/>
            </a:pPr>
            <a:fld id="{6F1CBBCB-BEBC-447E-8F8A-0D40D77F19B0}" type="slidenum">
              <a:rPr lang="en-US" altLang="en-US"/>
              <a:pPr>
                <a:defRPr/>
              </a:pPr>
              <a:t>‹#›</a:t>
            </a:fld>
            <a:endParaRPr lang="en-US" altLang="en-US"/>
          </a:p>
        </p:txBody>
      </p:sp>
    </p:spTree>
    <p:extLst>
      <p:ext uri="{BB962C8B-B14F-4D97-AF65-F5344CB8AC3E}">
        <p14:creationId xmlns:p14="http://schemas.microsoft.com/office/powerpoint/2010/main" val="1706280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EFCA0386-89D2-44EA-B40B-9618863AE19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617BBA-03D0-4992-95D1-4B089AD142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8AD7DEC-88AD-4B9E-A1A3-5F16C2DE0F2D}"/>
              </a:ext>
            </a:extLst>
          </p:cNvPr>
          <p:cNvSpPr>
            <a:spLocks noGrp="1" noChangeArrowheads="1"/>
          </p:cNvSpPr>
          <p:nvPr>
            <p:ph type="sldNum" sz="quarter" idx="12"/>
          </p:nvPr>
        </p:nvSpPr>
        <p:spPr>
          <a:ln/>
        </p:spPr>
        <p:txBody>
          <a:bodyPr/>
          <a:lstStyle>
            <a:lvl1pPr>
              <a:defRPr/>
            </a:lvl1pPr>
          </a:lstStyle>
          <a:p>
            <a:pPr>
              <a:defRPr/>
            </a:pPr>
            <a:fld id="{53FF42BC-CA35-41FD-8311-579998137D1F}" type="slidenum">
              <a:rPr lang="en-US" altLang="en-US"/>
              <a:pPr>
                <a:defRPr/>
              </a:pPr>
              <a:t>‹#›</a:t>
            </a:fld>
            <a:endParaRPr lang="en-US" altLang="en-US"/>
          </a:p>
        </p:txBody>
      </p:sp>
    </p:spTree>
    <p:extLst>
      <p:ext uri="{BB962C8B-B14F-4D97-AF65-F5344CB8AC3E}">
        <p14:creationId xmlns:p14="http://schemas.microsoft.com/office/powerpoint/2010/main" val="3941457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65462B8B-FB97-4C23-8CAD-F48E60C379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7F2F13E-A743-4AA1-B4B6-E32A734374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562956-9069-42DD-A9B9-7F6818BCF9C3}"/>
              </a:ext>
            </a:extLst>
          </p:cNvPr>
          <p:cNvSpPr>
            <a:spLocks noGrp="1" noChangeArrowheads="1"/>
          </p:cNvSpPr>
          <p:nvPr>
            <p:ph type="sldNum" sz="quarter" idx="12"/>
          </p:nvPr>
        </p:nvSpPr>
        <p:spPr>
          <a:ln/>
        </p:spPr>
        <p:txBody>
          <a:bodyPr/>
          <a:lstStyle>
            <a:lvl1pPr>
              <a:defRPr/>
            </a:lvl1pPr>
          </a:lstStyle>
          <a:p>
            <a:pPr>
              <a:defRPr/>
            </a:pPr>
            <a:fld id="{74FB1CCB-BD02-4AE0-BF9F-F333187631A0}" type="slidenum">
              <a:rPr lang="en-US" altLang="en-US"/>
              <a:pPr>
                <a:defRPr/>
              </a:pPr>
              <a:t>‹#›</a:t>
            </a:fld>
            <a:endParaRPr lang="en-US" altLang="en-US"/>
          </a:p>
        </p:txBody>
      </p:sp>
    </p:spTree>
    <p:extLst>
      <p:ext uri="{BB962C8B-B14F-4D97-AF65-F5344CB8AC3E}">
        <p14:creationId xmlns:p14="http://schemas.microsoft.com/office/powerpoint/2010/main" val="238077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186E7017-5229-481B-BA44-C9F99F5FDEB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A02AD8-F3A1-4B5D-856E-B48502A9EA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FA30C5D-075F-4908-AF5A-A69AC74E9847}"/>
              </a:ext>
            </a:extLst>
          </p:cNvPr>
          <p:cNvSpPr>
            <a:spLocks noGrp="1" noChangeArrowheads="1"/>
          </p:cNvSpPr>
          <p:nvPr>
            <p:ph type="sldNum" sz="quarter" idx="12"/>
          </p:nvPr>
        </p:nvSpPr>
        <p:spPr>
          <a:ln/>
        </p:spPr>
        <p:txBody>
          <a:bodyPr/>
          <a:lstStyle>
            <a:lvl1pPr>
              <a:defRPr/>
            </a:lvl1pPr>
          </a:lstStyle>
          <a:p>
            <a:pPr>
              <a:defRPr/>
            </a:pPr>
            <a:fld id="{8734FD9D-86CE-44C1-8B24-122EC97DFE50}" type="slidenum">
              <a:rPr lang="en-US" altLang="en-US"/>
              <a:pPr>
                <a:defRPr/>
              </a:pPr>
              <a:t>‹#›</a:t>
            </a:fld>
            <a:endParaRPr lang="en-US" altLang="en-US"/>
          </a:p>
        </p:txBody>
      </p:sp>
    </p:spTree>
    <p:extLst>
      <p:ext uri="{BB962C8B-B14F-4D97-AF65-F5344CB8AC3E}">
        <p14:creationId xmlns:p14="http://schemas.microsoft.com/office/powerpoint/2010/main" val="213040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F7F1F331-C233-4915-AC1A-FC519F223A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6EA17ED-483C-47C2-9158-DC0FD8A685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3AEF9E3-7081-4D4A-A26C-90C9A0B5DAE6}"/>
              </a:ext>
            </a:extLst>
          </p:cNvPr>
          <p:cNvSpPr>
            <a:spLocks noGrp="1" noChangeArrowheads="1"/>
          </p:cNvSpPr>
          <p:nvPr>
            <p:ph type="sldNum" sz="quarter" idx="12"/>
          </p:nvPr>
        </p:nvSpPr>
        <p:spPr>
          <a:ln/>
        </p:spPr>
        <p:txBody>
          <a:bodyPr/>
          <a:lstStyle>
            <a:lvl1pPr>
              <a:defRPr/>
            </a:lvl1pPr>
          </a:lstStyle>
          <a:p>
            <a:pPr>
              <a:defRPr/>
            </a:pPr>
            <a:fld id="{D7190095-A5D6-4167-A483-E5B30C5B9A58}" type="slidenum">
              <a:rPr lang="en-US" altLang="en-US"/>
              <a:pPr>
                <a:defRPr/>
              </a:pPr>
              <a:t>‹#›</a:t>
            </a:fld>
            <a:endParaRPr lang="en-US" altLang="en-US"/>
          </a:p>
        </p:txBody>
      </p:sp>
    </p:spTree>
    <p:extLst>
      <p:ext uri="{BB962C8B-B14F-4D97-AF65-F5344CB8AC3E}">
        <p14:creationId xmlns:p14="http://schemas.microsoft.com/office/powerpoint/2010/main" val="19991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58407167-25AF-46CC-89A7-20B47B5CE1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B905A64-5585-4C6C-8777-ECF19D19539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79139AD5-7632-4C7C-8CED-77CC1AB70FDF}"/>
              </a:ext>
            </a:extLst>
          </p:cNvPr>
          <p:cNvSpPr>
            <a:spLocks noGrp="1" noChangeArrowheads="1"/>
          </p:cNvSpPr>
          <p:nvPr>
            <p:ph type="sldNum" sz="quarter" idx="12"/>
          </p:nvPr>
        </p:nvSpPr>
        <p:spPr>
          <a:ln/>
        </p:spPr>
        <p:txBody>
          <a:bodyPr/>
          <a:lstStyle>
            <a:lvl1pPr>
              <a:defRPr/>
            </a:lvl1pPr>
          </a:lstStyle>
          <a:p>
            <a:pPr>
              <a:defRPr/>
            </a:pPr>
            <a:fld id="{06D1AF9E-87F2-407F-A59D-CEEB70FE3AF0}" type="slidenum">
              <a:rPr lang="en-US" altLang="en-US"/>
              <a:pPr>
                <a:defRPr/>
              </a:pPr>
              <a:t>‹#›</a:t>
            </a:fld>
            <a:endParaRPr lang="en-US" altLang="en-US"/>
          </a:p>
        </p:txBody>
      </p:sp>
    </p:spTree>
    <p:extLst>
      <p:ext uri="{BB962C8B-B14F-4D97-AF65-F5344CB8AC3E}">
        <p14:creationId xmlns:p14="http://schemas.microsoft.com/office/powerpoint/2010/main" val="324168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8270CCA8-651B-40B1-A50D-EABAAE9075F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ACE19E2-A658-469F-82D1-86E0C7A696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D51530C-2FC8-456A-B563-9B27AAE26D69}"/>
              </a:ext>
            </a:extLst>
          </p:cNvPr>
          <p:cNvSpPr>
            <a:spLocks noGrp="1" noChangeArrowheads="1"/>
          </p:cNvSpPr>
          <p:nvPr>
            <p:ph type="sldNum" sz="quarter" idx="12"/>
          </p:nvPr>
        </p:nvSpPr>
        <p:spPr>
          <a:ln/>
        </p:spPr>
        <p:txBody>
          <a:bodyPr/>
          <a:lstStyle>
            <a:lvl1pPr>
              <a:defRPr/>
            </a:lvl1pPr>
          </a:lstStyle>
          <a:p>
            <a:pPr>
              <a:defRPr/>
            </a:pPr>
            <a:fld id="{5F8875A6-1AC0-4F5E-B211-3605291BF138}" type="slidenum">
              <a:rPr lang="en-US" altLang="en-US"/>
              <a:pPr>
                <a:defRPr/>
              </a:pPr>
              <a:t>‹#›</a:t>
            </a:fld>
            <a:endParaRPr lang="en-US" altLang="en-US"/>
          </a:p>
        </p:txBody>
      </p:sp>
    </p:spTree>
    <p:extLst>
      <p:ext uri="{BB962C8B-B14F-4D97-AF65-F5344CB8AC3E}">
        <p14:creationId xmlns:p14="http://schemas.microsoft.com/office/powerpoint/2010/main" val="383985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1DC276E-9598-4D3E-BD17-E0403A6B1D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487AE46-E110-4DBF-8E3D-7C5F5732CE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EACE5F9-E2D4-42A3-8FB2-3395394B115D}"/>
              </a:ext>
            </a:extLst>
          </p:cNvPr>
          <p:cNvSpPr>
            <a:spLocks noGrp="1" noChangeArrowheads="1"/>
          </p:cNvSpPr>
          <p:nvPr>
            <p:ph type="sldNum" sz="quarter" idx="12"/>
          </p:nvPr>
        </p:nvSpPr>
        <p:spPr>
          <a:ln/>
        </p:spPr>
        <p:txBody>
          <a:bodyPr/>
          <a:lstStyle>
            <a:lvl1pPr>
              <a:defRPr/>
            </a:lvl1pPr>
          </a:lstStyle>
          <a:p>
            <a:pPr>
              <a:defRPr/>
            </a:pPr>
            <a:fld id="{A0E9DEB5-C62E-4DAF-BFFC-9B80DF1CE020}" type="slidenum">
              <a:rPr lang="en-US" altLang="en-US"/>
              <a:pPr>
                <a:defRPr/>
              </a:pPr>
              <a:t>‹#›</a:t>
            </a:fld>
            <a:endParaRPr lang="en-US" altLang="en-US"/>
          </a:p>
        </p:txBody>
      </p:sp>
    </p:spTree>
    <p:extLst>
      <p:ext uri="{BB962C8B-B14F-4D97-AF65-F5344CB8AC3E}">
        <p14:creationId xmlns:p14="http://schemas.microsoft.com/office/powerpoint/2010/main" val="266941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3A5C59E-7E40-4149-9460-A1DB785A86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201DC6-9A1B-4857-93D2-5CE9EDA4B8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AFD5AF7-A293-4183-A845-45AF34DCDDE3}"/>
              </a:ext>
            </a:extLst>
          </p:cNvPr>
          <p:cNvSpPr>
            <a:spLocks noGrp="1" noChangeArrowheads="1"/>
          </p:cNvSpPr>
          <p:nvPr>
            <p:ph type="sldNum" sz="quarter" idx="12"/>
          </p:nvPr>
        </p:nvSpPr>
        <p:spPr>
          <a:ln/>
        </p:spPr>
        <p:txBody>
          <a:bodyPr/>
          <a:lstStyle>
            <a:lvl1pPr>
              <a:defRPr/>
            </a:lvl1pPr>
          </a:lstStyle>
          <a:p>
            <a:pPr>
              <a:defRPr/>
            </a:pPr>
            <a:fld id="{7A49811D-7379-43E1-80E7-2389D7426442}" type="slidenum">
              <a:rPr lang="en-US" altLang="en-US"/>
              <a:pPr>
                <a:defRPr/>
              </a:pPr>
              <a:t>‹#›</a:t>
            </a:fld>
            <a:endParaRPr lang="en-US" altLang="en-US"/>
          </a:p>
        </p:txBody>
      </p:sp>
    </p:spTree>
    <p:extLst>
      <p:ext uri="{BB962C8B-B14F-4D97-AF65-F5344CB8AC3E}">
        <p14:creationId xmlns:p14="http://schemas.microsoft.com/office/powerpoint/2010/main" val="14576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D90C2E3-290C-4396-A30E-C8DF346160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917832-E048-448C-BE86-87428EFF81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0656874-0BC2-44C2-AAB0-EE46F3CE4461}"/>
              </a:ext>
            </a:extLst>
          </p:cNvPr>
          <p:cNvSpPr>
            <a:spLocks noGrp="1" noChangeArrowheads="1"/>
          </p:cNvSpPr>
          <p:nvPr>
            <p:ph type="sldNum" sz="quarter" idx="12"/>
          </p:nvPr>
        </p:nvSpPr>
        <p:spPr>
          <a:ln/>
        </p:spPr>
        <p:txBody>
          <a:bodyPr/>
          <a:lstStyle>
            <a:lvl1pPr>
              <a:defRPr/>
            </a:lvl1pPr>
          </a:lstStyle>
          <a:p>
            <a:pPr>
              <a:defRPr/>
            </a:pPr>
            <a:fld id="{9EA18045-57BF-4A76-98C8-8B6176C57214}" type="slidenum">
              <a:rPr lang="en-US" altLang="en-US"/>
              <a:pPr>
                <a:defRPr/>
              </a:pPr>
              <a:t>‹#›</a:t>
            </a:fld>
            <a:endParaRPr lang="en-US" altLang="en-US"/>
          </a:p>
        </p:txBody>
      </p:sp>
    </p:spTree>
    <p:extLst>
      <p:ext uri="{BB962C8B-B14F-4D97-AF65-F5344CB8AC3E}">
        <p14:creationId xmlns:p14="http://schemas.microsoft.com/office/powerpoint/2010/main" val="62536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56287CB-CBAB-4482-BB93-4865E3C5C88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FA2A6EB-9E0D-4A60-955D-1557522ED84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4E5D55-828B-4866-B9A4-9D92BC06B69D}"/>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050FD2C6-E4C3-4D05-9415-927EC1118DCB}"/>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21FAD7F-05BF-414B-B0DE-5F6F944D570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93EAD2A-4C17-41E1-87A9-1255B64A03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0ED254F-26A5-4390-A788-A596CC5543B8}"/>
              </a:ext>
            </a:extLst>
          </p:cNvPr>
          <p:cNvSpPr>
            <a:spLocks noGrp="1" noChangeArrowheads="1"/>
          </p:cNvSpPr>
          <p:nvPr>
            <p:ph type="title"/>
          </p:nvPr>
        </p:nvSpPr>
        <p:spPr/>
        <p:txBody>
          <a:bodyPr/>
          <a:lstStyle/>
          <a:p>
            <a:r>
              <a:rPr lang="en-AU" altLang="en-US" b="1"/>
              <a:t>Measurement uncertainty and error</a:t>
            </a:r>
            <a:br>
              <a:rPr lang="en-AU" altLang="en-US"/>
            </a:br>
            <a:endParaRPr lang="en-AU" altLang="en-US"/>
          </a:p>
        </p:txBody>
      </p:sp>
      <p:sp>
        <p:nvSpPr>
          <p:cNvPr id="4099" name="Content Placeholder 2">
            <a:extLst>
              <a:ext uri="{FF2B5EF4-FFF2-40B4-BE49-F238E27FC236}">
                <a16:creationId xmlns:a16="http://schemas.microsoft.com/office/drawing/2014/main" id="{28C11AAD-F5C2-4069-B3CB-5E021D477BD4}"/>
              </a:ext>
            </a:extLst>
          </p:cNvPr>
          <p:cNvSpPr>
            <a:spLocks noGrp="1" noChangeArrowheads="1"/>
          </p:cNvSpPr>
          <p:nvPr>
            <p:ph idx="1"/>
          </p:nvPr>
        </p:nvSpPr>
        <p:spPr>
          <a:xfrm>
            <a:off x="685800" y="1524000"/>
            <a:ext cx="7772400" cy="3124200"/>
          </a:xfrm>
        </p:spPr>
        <p:txBody>
          <a:bodyPr/>
          <a:lstStyle/>
          <a:p>
            <a:pPr marL="0" indent="0">
              <a:buFontTx/>
              <a:buNone/>
            </a:pPr>
            <a:r>
              <a:rPr lang="en-AU" altLang="en-US" b="1" dirty="0"/>
              <a:t>SC12:</a:t>
            </a:r>
            <a:r>
              <a:rPr lang="en-AU" altLang="en-US" dirty="0"/>
              <a:t> </a:t>
            </a:r>
            <a:r>
              <a:rPr lang="en-AU" dirty="0"/>
              <a:t>I can communicate measurement uncertainties as a range (±) to an appropriate precision and calculate the measurement uncertainties in processed data, including the use of absolute uncertainties and percentage uncertainties</a:t>
            </a:r>
            <a:endParaRPr lang="en-AU"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BC2EB851-1669-48A7-95BE-7AAA2A2B1E2B}"/>
              </a:ext>
            </a:extLst>
          </p:cNvPr>
          <p:cNvSpPr>
            <a:spLocks noGrp="1" noChangeArrowheads="1"/>
          </p:cNvSpPr>
          <p:nvPr>
            <p:ph idx="1"/>
          </p:nvPr>
        </p:nvSpPr>
        <p:spPr>
          <a:xfrm>
            <a:off x="423227" y="762000"/>
            <a:ext cx="7772400" cy="4267200"/>
          </a:xfrm>
        </p:spPr>
        <p:txBody>
          <a:bodyPr/>
          <a:lstStyle/>
          <a:p>
            <a:r>
              <a:rPr lang="en-US" altLang="en-US" sz="2000"/>
              <a:t>What is the random uncertainty of this measurement?</a:t>
            </a:r>
            <a:endParaRPr lang="en-US" altLang="en-US" sz="2000">
              <a:sym typeface="Symbol" panose="05050102010706020507" pitchFamily="18" charset="2"/>
            </a:endParaRPr>
          </a:p>
          <a:p>
            <a:endParaRPr lang="en-US" altLang="en-US" sz="2400"/>
          </a:p>
          <a:p>
            <a:endParaRPr lang="en-US" altLang="en-US" sz="2000"/>
          </a:p>
        </p:txBody>
      </p:sp>
      <p:sp>
        <p:nvSpPr>
          <p:cNvPr id="17412" name="TextBox 2">
            <a:extLst>
              <a:ext uri="{FF2B5EF4-FFF2-40B4-BE49-F238E27FC236}">
                <a16:creationId xmlns:a16="http://schemas.microsoft.com/office/drawing/2014/main" id="{E40FB7D3-C4D2-485F-B5EC-ABD72BD5CDCF}"/>
              </a:ext>
            </a:extLst>
          </p:cNvPr>
          <p:cNvSpPr txBox="1">
            <a:spLocks noChangeArrowheads="1"/>
          </p:cNvSpPr>
          <p:nvPr/>
        </p:nvSpPr>
        <p:spPr bwMode="auto">
          <a:xfrm>
            <a:off x="4004627" y="27432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3600"/>
          </a:p>
          <a:p>
            <a:pPr>
              <a:spcBef>
                <a:spcPct val="0"/>
              </a:spcBef>
              <a:buFontTx/>
              <a:buNone/>
            </a:pPr>
            <a:r>
              <a:rPr lang="en-AU" altLang="en-US" sz="3600">
                <a:solidFill>
                  <a:srgbClr val="0070C0"/>
                </a:solidFill>
              </a:rPr>
              <a:t>43.6  </a:t>
            </a:r>
            <a:r>
              <a:rPr lang="en-AU" altLang="en-US" sz="3600">
                <a:solidFill>
                  <a:srgbClr val="FF0000"/>
                </a:solidFill>
              </a:rPr>
              <a:t>±</a:t>
            </a:r>
            <a:r>
              <a:rPr lang="en-AU" altLang="en-US" sz="3600">
                <a:solidFill>
                  <a:srgbClr val="0070C0"/>
                </a:solidFill>
              </a:rPr>
              <a:t> </a:t>
            </a:r>
            <a:r>
              <a:rPr lang="en-AU" altLang="en-US" sz="3600"/>
              <a:t>____ cm</a:t>
            </a:r>
            <a:r>
              <a:rPr lang="en-AU" altLang="en-US" sz="3600" baseline="30000"/>
              <a:t>3</a:t>
            </a:r>
          </a:p>
        </p:txBody>
      </p:sp>
      <p:sp>
        <p:nvSpPr>
          <p:cNvPr id="11" name="TextBox 10">
            <a:extLst>
              <a:ext uri="{FF2B5EF4-FFF2-40B4-BE49-F238E27FC236}">
                <a16:creationId xmlns:a16="http://schemas.microsoft.com/office/drawing/2014/main" id="{65F05776-402D-4467-A919-52D20DC0FDA3}"/>
              </a:ext>
            </a:extLst>
          </p:cNvPr>
          <p:cNvSpPr txBox="1">
            <a:spLocks noChangeArrowheads="1"/>
          </p:cNvSpPr>
          <p:nvPr/>
        </p:nvSpPr>
        <p:spPr bwMode="auto">
          <a:xfrm>
            <a:off x="5452427" y="3352800"/>
            <a:ext cx="903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a:solidFill>
                  <a:srgbClr val="FF0000"/>
                </a:solidFill>
              </a:rPr>
              <a:t>0.05</a:t>
            </a:r>
          </a:p>
        </p:txBody>
      </p:sp>
      <p:pic>
        <p:nvPicPr>
          <p:cNvPr id="17414" name="Picture 3">
            <a:extLst>
              <a:ext uri="{FF2B5EF4-FFF2-40B4-BE49-F238E27FC236}">
                <a16:creationId xmlns:a16="http://schemas.microsoft.com/office/drawing/2014/main" id="{D51CF838-4990-451F-8FE6-E9C1CDC9C2AF}"/>
              </a:ext>
            </a:extLst>
          </p:cNvPr>
          <p:cNvPicPr>
            <a:picLocks noChangeAspect="1"/>
          </p:cNvPicPr>
          <p:nvPr/>
        </p:nvPicPr>
        <p:blipFill>
          <a:blip r:embed="rId2">
            <a:extLst>
              <a:ext uri="{28A0092B-C50C-407E-A947-70E740481C1C}">
                <a14:useLocalDpi xmlns:a14="http://schemas.microsoft.com/office/drawing/2010/main" val="0"/>
              </a:ext>
            </a:extLst>
          </a:blip>
          <a:srcRect l="44376" t="33086" r="44035" b="40324"/>
          <a:stretch>
            <a:fillRect/>
          </a:stretch>
        </p:blipFill>
        <p:spPr bwMode="auto">
          <a:xfrm>
            <a:off x="274002" y="1295400"/>
            <a:ext cx="38369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8F3754E-C90E-4F85-A7F8-4288BF7CEBC5}"/>
              </a:ext>
            </a:extLst>
          </p:cNvPr>
          <p:cNvSpPr/>
          <p:nvPr/>
        </p:nvSpPr>
        <p:spPr>
          <a:xfrm>
            <a:off x="6328727" y="5726113"/>
            <a:ext cx="2830513" cy="461962"/>
          </a:xfrm>
          <a:prstGeom prst="rect">
            <a:avLst/>
          </a:prstGeom>
        </p:spPr>
        <p:txBody>
          <a:bodyPr wrap="none">
            <a:spAutoFit/>
          </a:bodyPr>
          <a:lstStyle/>
          <a:p>
            <a:pPr>
              <a:defRPr/>
            </a:pPr>
            <a:r>
              <a:rPr lang="en-US" altLang="en-US" dirty="0">
                <a:solidFill>
                  <a:srgbClr val="FFCC00"/>
                </a:solidFill>
                <a:effectLst>
                  <a:outerShdw blurRad="38100" dist="38100" dir="2700000" algn="tl">
                    <a:srgbClr val="000000">
                      <a:alpha val="43137"/>
                    </a:srgbClr>
                  </a:outerShdw>
                </a:effectLst>
                <a:ea typeface="SimSun" panose="02010600030101010101" pitchFamily="2" charset="-122"/>
              </a:rPr>
              <a:t>Absolute uncertainty </a:t>
            </a:r>
            <a:endParaRPr lang="en-AU"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511FAB21-72DE-4BC2-9549-E37CC25A948E}"/>
              </a:ext>
            </a:extLst>
          </p:cNvPr>
          <p:cNvSpPr>
            <a:spLocks noGrp="1" noChangeArrowheads="1"/>
          </p:cNvSpPr>
          <p:nvPr>
            <p:ph idx="1"/>
          </p:nvPr>
        </p:nvSpPr>
        <p:spPr>
          <a:xfrm>
            <a:off x="457200" y="270748"/>
            <a:ext cx="8458200" cy="2831544"/>
          </a:xfrm>
        </p:spPr>
        <p:txBody>
          <a:bodyPr/>
          <a:lstStyle/>
          <a:p>
            <a:pPr marL="0" indent="0">
              <a:buNone/>
            </a:pPr>
            <a:r>
              <a:rPr lang="en-US" altLang="en-US" sz="2000" dirty="0"/>
              <a:t>There are occasions where measurement uncertainty is not a reliable guide to uncertainty. For example, if you were to time how long it took someone to run 20 </a:t>
            </a:r>
            <a:r>
              <a:rPr lang="en-US" altLang="en-US" sz="2000" dirty="0" err="1"/>
              <a:t>metres</a:t>
            </a:r>
            <a:r>
              <a:rPr lang="en-US" altLang="en-US" sz="2000" dirty="0"/>
              <a:t>, the digital stopwatch you used would have a measurement uncertainty of equal to its smallest scale. Therefore your measurement would look something like 3.5 ± 0.01s. It is very unlikely that the uncertainty in the time is actually 0.01s, as the human component in clicking the stopwatch would have introduced greater uncertainty than this. On occasions like this you can estimate the uncertainty caused by human actions, or more effectively, you can do repeated trials and calculate the random uncertainty for the range of the trials.</a:t>
            </a:r>
            <a:endParaRPr lang="en-US" altLang="en-US" sz="2000" dirty="0">
              <a:sym typeface="Symbol" panose="05050102010706020507" pitchFamily="18" charset="2"/>
            </a:endParaRPr>
          </a:p>
          <a:p>
            <a:pPr marL="0" indent="0">
              <a:buNone/>
            </a:pPr>
            <a:endParaRPr lang="en-US" altLang="en-US" sz="2000" dirty="0">
              <a:sym typeface="Symbol" panose="05050102010706020507" pitchFamily="18" charset="2"/>
            </a:endParaRPr>
          </a:p>
          <a:p>
            <a:pPr marL="0" indent="0">
              <a:buNone/>
            </a:pPr>
            <a:endParaRPr lang="en-US" altLang="en-US" sz="2000" dirty="0"/>
          </a:p>
        </p:txBody>
      </p:sp>
      <p:sp>
        <p:nvSpPr>
          <p:cNvPr id="9" name="Rectangle 8">
            <a:extLst>
              <a:ext uri="{FF2B5EF4-FFF2-40B4-BE49-F238E27FC236}">
                <a16:creationId xmlns:a16="http://schemas.microsoft.com/office/drawing/2014/main" id="{3769EB57-E52C-4443-AB59-FB0E00A4F082}"/>
              </a:ext>
            </a:extLst>
          </p:cNvPr>
          <p:cNvSpPr/>
          <p:nvPr/>
        </p:nvSpPr>
        <p:spPr>
          <a:xfrm>
            <a:off x="281940" y="3740319"/>
            <a:ext cx="8458200" cy="2846933"/>
          </a:xfrm>
          <a:prstGeom prst="rect">
            <a:avLst/>
          </a:prstGeom>
        </p:spPr>
        <p:txBody>
          <a:bodyPr wrap="square">
            <a:spAutoFit/>
          </a:bodyPr>
          <a:lstStyle/>
          <a:p>
            <a:pPr>
              <a:spcAft>
                <a:spcPts val="600"/>
              </a:spcAft>
            </a:pPr>
            <a:r>
              <a:rPr lang="en-AU" dirty="0"/>
              <a:t>a) Calculate the average and the uncertainty for each set of data:</a:t>
            </a:r>
          </a:p>
          <a:p>
            <a:pPr>
              <a:spcAft>
                <a:spcPts val="600"/>
              </a:spcAft>
            </a:pPr>
            <a:r>
              <a:rPr lang="en-AU" b="1" dirty="0"/>
              <a:t>SET A</a:t>
            </a:r>
            <a:r>
              <a:rPr lang="en-AU" dirty="0"/>
              <a:t>: 15.32, 15.37, 15.33, 15.38, 15.35 </a:t>
            </a:r>
          </a:p>
          <a:p>
            <a:pPr>
              <a:spcAft>
                <a:spcPts val="1800"/>
              </a:spcAft>
            </a:pPr>
            <a:r>
              <a:rPr lang="en-AU" b="1" dirty="0"/>
              <a:t>SET B</a:t>
            </a:r>
            <a:r>
              <a:rPr lang="en-AU" dirty="0"/>
              <a:t>: 16.30, 16.19; 16.24 16.29, 16.23 </a:t>
            </a:r>
          </a:p>
          <a:p>
            <a:pPr>
              <a:spcAft>
                <a:spcPts val="600"/>
              </a:spcAft>
            </a:pPr>
            <a:r>
              <a:rPr lang="en-AU" dirty="0"/>
              <a:t>b) The "true" value that we were attempting to measure was: 16.26 </a:t>
            </a:r>
          </a:p>
          <a:p>
            <a:pPr>
              <a:spcAft>
                <a:spcPts val="600"/>
              </a:spcAft>
            </a:pPr>
            <a:r>
              <a:rPr lang="en-AU" dirty="0"/>
              <a:t>Which set of data is most precise? _______ </a:t>
            </a:r>
          </a:p>
          <a:p>
            <a:pPr>
              <a:spcAft>
                <a:spcPts val="600"/>
              </a:spcAft>
            </a:pPr>
            <a:r>
              <a:rPr lang="en-AU" dirty="0"/>
              <a:t>Which was most accurate? _______ </a:t>
            </a:r>
          </a:p>
        </p:txBody>
      </p:sp>
      <p:sp>
        <p:nvSpPr>
          <p:cNvPr id="10" name="Title 1">
            <a:extLst>
              <a:ext uri="{FF2B5EF4-FFF2-40B4-BE49-F238E27FC236}">
                <a16:creationId xmlns:a16="http://schemas.microsoft.com/office/drawing/2014/main" id="{FFD83D90-4303-4CA1-B2DE-60DE5718D5ED}"/>
              </a:ext>
            </a:extLst>
          </p:cNvPr>
          <p:cNvSpPr>
            <a:spLocks noGrp="1" noChangeArrowheads="1"/>
          </p:cNvSpPr>
          <p:nvPr>
            <p:ph type="title"/>
          </p:nvPr>
        </p:nvSpPr>
        <p:spPr>
          <a:xfrm>
            <a:off x="253365" y="3102292"/>
            <a:ext cx="8515350" cy="1089977"/>
          </a:xfrm>
        </p:spPr>
        <p:txBody>
          <a:bodyPr anchor="t"/>
          <a:lstStyle/>
          <a:p>
            <a:pPr algn="l">
              <a:lnSpc>
                <a:spcPct val="150000"/>
              </a:lnSpc>
            </a:pPr>
            <a:r>
              <a:rPr lang="en-US" altLang="en-US" sz="2400" b="1" dirty="0">
                <a:solidFill>
                  <a:schemeClr val="tx1"/>
                </a:solidFill>
              </a:rPr>
              <a:t>Estimating the random uncertainty associated with trials.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3DBF3D0-957A-4195-B92A-0DDF857E1DE6}"/>
              </a:ext>
            </a:extLst>
          </p:cNvPr>
          <p:cNvSpPr txBox="1">
            <a:spLocks noChangeArrowheads="1"/>
          </p:cNvSpPr>
          <p:nvPr/>
        </p:nvSpPr>
        <p:spPr bwMode="auto">
          <a:xfrm>
            <a:off x="238127" y="247651"/>
            <a:ext cx="866774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AU" altLang="en-US" sz="1800" b="1" dirty="0">
                <a:solidFill>
                  <a:srgbClr val="FF0000"/>
                </a:solidFill>
              </a:rPr>
              <a:t>General info (not notes)</a:t>
            </a:r>
            <a:r>
              <a:rPr lang="en-AU" altLang="en-US" sz="1800" b="1" dirty="0"/>
              <a:t> </a:t>
            </a:r>
            <a:r>
              <a:rPr lang="en-AU" altLang="en-US" sz="1800" dirty="0"/>
              <a:t>– whenever you collect numerical data in science there is always the question of how accurate and how precise your number is. The words accurate and precision have some very broad meaning in general language, so in science, we use two very specific words – error and uncertainty. </a:t>
            </a:r>
          </a:p>
          <a:p>
            <a:pPr marL="0" indent="0">
              <a:buFontTx/>
              <a:buNone/>
            </a:pPr>
            <a:r>
              <a:rPr lang="en-AU" altLang="en-US" sz="1800" b="1" dirty="0"/>
              <a:t>Error</a:t>
            </a:r>
            <a:r>
              <a:rPr lang="en-AU" altLang="en-US" sz="1800" dirty="0"/>
              <a:t> describe the inaccuracy in a number. You can only identify error if you know what the number is supposed to be. Thus percentage error is only calculated at the end of an investigation when you compare your result to previous known results.</a:t>
            </a:r>
          </a:p>
          <a:p>
            <a:pPr marL="0" indent="0">
              <a:buFontTx/>
              <a:buNone/>
            </a:pPr>
            <a:r>
              <a:rPr lang="en-AU" altLang="en-US" sz="1800" b="1" dirty="0"/>
              <a:t>Uncertainty</a:t>
            </a:r>
            <a:r>
              <a:rPr lang="en-AU" altLang="en-US" sz="1800" dirty="0"/>
              <a:t> describes the precision of a number. It is written as an absolute value (using ±) or as a percentage. You can determine uncertainty two ways – from the instrument you used to measure the number, or from how much the number varies when you measure it in repeated trials. Uncertainty is calculated right from the very start of an experiment, and the uncertainty should be propagated through all the calculations used to get the results of the investigation. Therefore most of this PowerPoint is about uncertainty – it is more work!</a:t>
            </a:r>
          </a:p>
        </p:txBody>
      </p:sp>
      <p:pic>
        <p:nvPicPr>
          <p:cNvPr id="5" name="Picture 4">
            <a:extLst>
              <a:ext uri="{FF2B5EF4-FFF2-40B4-BE49-F238E27FC236}">
                <a16:creationId xmlns:a16="http://schemas.microsoft.com/office/drawing/2014/main" id="{82D8D7D9-A57C-44D4-8A26-6BF4696070CC}"/>
              </a:ext>
            </a:extLst>
          </p:cNvPr>
          <p:cNvPicPr>
            <a:picLocks noChangeAspect="1"/>
          </p:cNvPicPr>
          <p:nvPr/>
        </p:nvPicPr>
        <p:blipFill>
          <a:blip r:embed="rId2"/>
          <a:stretch>
            <a:fillRect/>
          </a:stretch>
        </p:blipFill>
        <p:spPr>
          <a:xfrm>
            <a:off x="817247" y="4059112"/>
            <a:ext cx="3200400" cy="2606591"/>
          </a:xfrm>
          <a:prstGeom prst="rect">
            <a:avLst/>
          </a:prstGeom>
        </p:spPr>
      </p:pic>
      <p:pic>
        <p:nvPicPr>
          <p:cNvPr id="6" name="Picture 5">
            <a:extLst>
              <a:ext uri="{FF2B5EF4-FFF2-40B4-BE49-F238E27FC236}">
                <a16:creationId xmlns:a16="http://schemas.microsoft.com/office/drawing/2014/main" id="{9CA828D6-3F63-4051-A202-DFDD0EE0A3BE}"/>
              </a:ext>
            </a:extLst>
          </p:cNvPr>
          <p:cNvPicPr>
            <a:picLocks noChangeAspect="1"/>
          </p:cNvPicPr>
          <p:nvPr/>
        </p:nvPicPr>
        <p:blipFill>
          <a:blip r:embed="rId3"/>
          <a:stretch>
            <a:fillRect/>
          </a:stretch>
        </p:blipFill>
        <p:spPr>
          <a:xfrm>
            <a:off x="4596767" y="4074352"/>
            <a:ext cx="4013833" cy="2796330"/>
          </a:xfrm>
          <a:prstGeom prst="rect">
            <a:avLst/>
          </a:prstGeom>
        </p:spPr>
      </p:pic>
    </p:spTree>
    <p:extLst>
      <p:ext uri="{BB962C8B-B14F-4D97-AF65-F5344CB8AC3E}">
        <p14:creationId xmlns:p14="http://schemas.microsoft.com/office/powerpoint/2010/main" val="201693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B0A4F7E-4412-4D1B-B732-659F3DD2C50A}"/>
              </a:ext>
            </a:extLst>
          </p:cNvPr>
          <p:cNvSpPr>
            <a:spLocks noGrp="1" noChangeArrowheads="1"/>
          </p:cNvSpPr>
          <p:nvPr>
            <p:ph type="title"/>
          </p:nvPr>
        </p:nvSpPr>
        <p:spPr>
          <a:xfrm>
            <a:off x="243523" y="990600"/>
            <a:ext cx="8610600" cy="1371600"/>
          </a:xfrm>
        </p:spPr>
        <p:txBody>
          <a:bodyPr anchor="t"/>
          <a:lstStyle/>
          <a:p>
            <a:pPr algn="l">
              <a:spcAft>
                <a:spcPts val="1200"/>
              </a:spcAft>
            </a:pPr>
            <a:r>
              <a:rPr lang="en-AU" altLang="en-US" sz="2800" dirty="0">
                <a:solidFill>
                  <a:schemeClr val="tx1"/>
                </a:solidFill>
              </a:rPr>
              <a:t>1. </a:t>
            </a:r>
            <a:r>
              <a:rPr lang="en-AU" altLang="en-US" sz="2400" b="1" u="sng" dirty="0">
                <a:solidFill>
                  <a:schemeClr val="tx1"/>
                </a:solidFill>
              </a:rPr>
              <a:t>Measurement</a:t>
            </a:r>
            <a:r>
              <a:rPr lang="en-AU" altLang="en-US" sz="2400" u="sng" dirty="0">
                <a:solidFill>
                  <a:schemeClr val="tx1"/>
                </a:solidFill>
              </a:rPr>
              <a:t> </a:t>
            </a:r>
            <a:r>
              <a:rPr lang="en-AU" altLang="en-US" sz="2400" b="1" u="sng" dirty="0">
                <a:solidFill>
                  <a:schemeClr val="tx1"/>
                </a:solidFill>
              </a:rPr>
              <a:t>uncertainty</a:t>
            </a:r>
            <a:r>
              <a:rPr lang="en-AU" altLang="en-US" sz="2400" u="sng" dirty="0">
                <a:solidFill>
                  <a:schemeClr val="tx1"/>
                </a:solidFill>
              </a:rPr>
              <a:t> </a:t>
            </a:r>
            <a:r>
              <a:rPr lang="en-AU" altLang="en-US" sz="2400" dirty="0">
                <a:solidFill>
                  <a:schemeClr val="tx1"/>
                </a:solidFill>
              </a:rPr>
              <a:t>– this is uncertainty created by the reading of the measuring instrument. Measurement uncertainty is always created whenever you record a measurement</a:t>
            </a:r>
            <a:br>
              <a:rPr lang="en-AU" altLang="en-US" sz="2400" dirty="0">
                <a:solidFill>
                  <a:schemeClr val="tx1"/>
                </a:solidFill>
              </a:rPr>
            </a:br>
            <a:endParaRPr lang="en-AU" altLang="en-US" sz="2400" dirty="0">
              <a:solidFill>
                <a:schemeClr val="tx1"/>
              </a:solidFill>
            </a:endParaRPr>
          </a:p>
        </p:txBody>
      </p:sp>
      <p:sp>
        <p:nvSpPr>
          <p:cNvPr id="5125" name="Rectangle 2">
            <a:extLst>
              <a:ext uri="{FF2B5EF4-FFF2-40B4-BE49-F238E27FC236}">
                <a16:creationId xmlns:a16="http://schemas.microsoft.com/office/drawing/2014/main" id="{44ED04C2-753E-4462-86CF-A0DB5641ECBC}"/>
              </a:ext>
            </a:extLst>
          </p:cNvPr>
          <p:cNvSpPr>
            <a:spLocks noChangeArrowheads="1"/>
          </p:cNvSpPr>
          <p:nvPr/>
        </p:nvSpPr>
        <p:spPr bwMode="auto">
          <a:xfrm>
            <a:off x="254952" y="236539"/>
            <a:ext cx="6526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2800" b="1" dirty="0"/>
              <a:t>Uncertainty – measurement and random</a:t>
            </a:r>
          </a:p>
        </p:txBody>
      </p:sp>
      <p:sp>
        <p:nvSpPr>
          <p:cNvPr id="16" name="Content Placeholder 2">
            <a:extLst>
              <a:ext uri="{FF2B5EF4-FFF2-40B4-BE49-F238E27FC236}">
                <a16:creationId xmlns:a16="http://schemas.microsoft.com/office/drawing/2014/main" id="{6D41D542-CB0D-42D2-8E3A-1B7B57EC0D46}"/>
              </a:ext>
            </a:extLst>
          </p:cNvPr>
          <p:cNvSpPr>
            <a:spLocks noGrp="1" noChangeArrowheads="1"/>
          </p:cNvSpPr>
          <p:nvPr>
            <p:ph idx="1"/>
          </p:nvPr>
        </p:nvSpPr>
        <p:spPr>
          <a:xfrm>
            <a:off x="243522" y="2567607"/>
            <a:ext cx="6614477" cy="4137993"/>
          </a:xfrm>
        </p:spPr>
        <p:txBody>
          <a:bodyPr/>
          <a:lstStyle/>
          <a:p>
            <a:pPr marL="0" indent="0">
              <a:buFontTx/>
              <a:buNone/>
            </a:pPr>
            <a:r>
              <a:rPr lang="en-AU" altLang="en-US" sz="2000" b="1" dirty="0"/>
              <a:t>Example of measurement uncertainty – </a:t>
            </a:r>
          </a:p>
          <a:p>
            <a:pPr marL="0" indent="0">
              <a:buFontTx/>
              <a:buNone/>
            </a:pPr>
            <a:r>
              <a:rPr lang="en-AU" altLang="en-US" sz="1800" dirty="0"/>
              <a:t>We could measure a piece of magnesium  as 2 cm long using a ruler on which the  smallest division is 1 mm. The value is 2.0 cm. However there is uncertainty associated with the ruler. As it is an </a:t>
            </a:r>
            <a:r>
              <a:rPr lang="en-AU" altLang="en-US" sz="1800" b="1" dirty="0"/>
              <a:t>analogue instrument, this uncertainty is half the smallest increment of the scale</a:t>
            </a:r>
            <a:r>
              <a:rPr lang="en-AU" altLang="en-US" sz="1800" dirty="0"/>
              <a:t>. </a:t>
            </a:r>
          </a:p>
          <a:p>
            <a:pPr marL="0" indent="0">
              <a:buFontTx/>
              <a:buNone/>
            </a:pPr>
            <a:r>
              <a:rPr lang="en-AU" altLang="en-US" sz="1800" dirty="0"/>
              <a:t>The length of the Mg is therefore 2.0 ±  0.05 cm  OR   2.0 cm ± 2.5%</a:t>
            </a:r>
          </a:p>
          <a:p>
            <a:pPr marL="0" indent="0">
              <a:buFontTx/>
              <a:buNone/>
            </a:pPr>
            <a:endParaRPr lang="en-AU" altLang="en-US" sz="1800" dirty="0"/>
          </a:p>
          <a:p>
            <a:pPr marL="0" indent="0">
              <a:buFontTx/>
              <a:buNone/>
            </a:pPr>
            <a:r>
              <a:rPr lang="en-AU" altLang="en-US" sz="1800" dirty="0"/>
              <a:t>Or, we could weigh the strip of  magnesium ribbon on an electron balance to two decimal places. The mass was 0.27 g. However there is uncertainty associated with the balance. As it is a </a:t>
            </a:r>
            <a:r>
              <a:rPr lang="en-AU" altLang="en-US" sz="1800" b="1" dirty="0"/>
              <a:t>digital scale, this uncertainty is the smallest value of the scale</a:t>
            </a:r>
            <a:r>
              <a:rPr lang="en-AU" altLang="en-US" sz="1800" dirty="0"/>
              <a:t>. </a:t>
            </a:r>
          </a:p>
          <a:p>
            <a:pPr marL="0" indent="0">
              <a:buFontTx/>
              <a:buNone/>
            </a:pPr>
            <a:r>
              <a:rPr lang="en-AU" altLang="en-US" sz="1800" dirty="0"/>
              <a:t>The mass of the Mg is therefore 0.27 ± 0.01 g  OR  0.27 g ± 4%</a:t>
            </a:r>
          </a:p>
          <a:p>
            <a:pPr marL="0" indent="0">
              <a:buFontTx/>
              <a:buNone/>
            </a:pPr>
            <a:endParaRPr lang="en-AU" altLang="en-US" sz="1800" dirty="0"/>
          </a:p>
        </p:txBody>
      </p:sp>
      <p:grpSp>
        <p:nvGrpSpPr>
          <p:cNvPr id="8" name="Group 7">
            <a:extLst>
              <a:ext uri="{FF2B5EF4-FFF2-40B4-BE49-F238E27FC236}">
                <a16:creationId xmlns:a16="http://schemas.microsoft.com/office/drawing/2014/main" id="{A9D3A476-1BA3-4406-B33B-832E1BC9FEE4}"/>
              </a:ext>
            </a:extLst>
          </p:cNvPr>
          <p:cNvGrpSpPr/>
          <p:nvPr/>
        </p:nvGrpSpPr>
        <p:grpSpPr>
          <a:xfrm>
            <a:off x="6732264" y="2869645"/>
            <a:ext cx="2015664" cy="3366681"/>
            <a:chOff x="6732264" y="2869645"/>
            <a:chExt cx="2015664" cy="3366681"/>
          </a:xfrm>
        </p:grpSpPr>
        <p:pic>
          <p:nvPicPr>
            <p:cNvPr id="5" name="Picture 4">
              <a:extLst>
                <a:ext uri="{FF2B5EF4-FFF2-40B4-BE49-F238E27FC236}">
                  <a16:creationId xmlns:a16="http://schemas.microsoft.com/office/drawing/2014/main" id="{DD96F8D3-1716-4F6F-8EEC-D0F15DC9ACDB}"/>
                </a:ext>
              </a:extLst>
            </p:cNvPr>
            <p:cNvPicPr>
              <a:picLocks noChangeAspect="1"/>
            </p:cNvPicPr>
            <p:nvPr/>
          </p:nvPicPr>
          <p:blipFill>
            <a:blip r:embed="rId3"/>
            <a:stretch>
              <a:fillRect/>
            </a:stretch>
          </p:blipFill>
          <p:spPr>
            <a:xfrm>
              <a:off x="6777989" y="2869645"/>
              <a:ext cx="1554615" cy="225572"/>
            </a:xfrm>
            <a:prstGeom prst="rect">
              <a:avLst/>
            </a:prstGeom>
          </p:spPr>
        </p:pic>
        <p:pic>
          <p:nvPicPr>
            <p:cNvPr id="6" name="Picture 5">
              <a:extLst>
                <a:ext uri="{FF2B5EF4-FFF2-40B4-BE49-F238E27FC236}">
                  <a16:creationId xmlns:a16="http://schemas.microsoft.com/office/drawing/2014/main" id="{50FF4FE8-C299-4957-B8B7-3B4822935F88}"/>
                </a:ext>
              </a:extLst>
            </p:cNvPr>
            <p:cNvPicPr>
              <a:picLocks noChangeAspect="1"/>
            </p:cNvPicPr>
            <p:nvPr/>
          </p:nvPicPr>
          <p:blipFill>
            <a:blip r:embed="rId4"/>
            <a:stretch>
              <a:fillRect/>
            </a:stretch>
          </p:blipFill>
          <p:spPr>
            <a:xfrm>
              <a:off x="6732264" y="3118077"/>
              <a:ext cx="2011854" cy="847417"/>
            </a:xfrm>
            <a:prstGeom prst="rect">
              <a:avLst/>
            </a:prstGeom>
          </p:spPr>
        </p:pic>
        <p:pic>
          <p:nvPicPr>
            <p:cNvPr id="7" name="Picture 6">
              <a:extLst>
                <a:ext uri="{FF2B5EF4-FFF2-40B4-BE49-F238E27FC236}">
                  <a16:creationId xmlns:a16="http://schemas.microsoft.com/office/drawing/2014/main" id="{F76757C6-A436-450D-A351-6FC3A6D444F3}"/>
                </a:ext>
              </a:extLst>
            </p:cNvPr>
            <p:cNvPicPr>
              <a:picLocks noChangeAspect="1"/>
            </p:cNvPicPr>
            <p:nvPr/>
          </p:nvPicPr>
          <p:blipFill>
            <a:blip r:embed="rId5"/>
            <a:stretch>
              <a:fillRect/>
            </a:stretch>
          </p:blipFill>
          <p:spPr>
            <a:xfrm>
              <a:off x="6797039" y="4876800"/>
              <a:ext cx="1950889" cy="1359526"/>
            </a:xfrm>
            <a:prstGeom prst="rect">
              <a:avLst/>
            </a:prstGeom>
          </p:spPr>
        </p:pic>
      </p:grpSp>
      <p:grpSp>
        <p:nvGrpSpPr>
          <p:cNvPr id="3" name="Group 2">
            <a:extLst>
              <a:ext uri="{FF2B5EF4-FFF2-40B4-BE49-F238E27FC236}">
                <a16:creationId xmlns:a16="http://schemas.microsoft.com/office/drawing/2014/main" id="{51D9FF70-7480-4551-8BEF-3863B90A4D19}"/>
              </a:ext>
            </a:extLst>
          </p:cNvPr>
          <p:cNvGrpSpPr/>
          <p:nvPr/>
        </p:nvGrpSpPr>
        <p:grpSpPr>
          <a:xfrm>
            <a:off x="3200400" y="4649078"/>
            <a:ext cx="3657599" cy="276999"/>
            <a:chOff x="3200400" y="4649078"/>
            <a:chExt cx="3657599" cy="276999"/>
          </a:xfrm>
        </p:grpSpPr>
        <p:sp>
          <p:nvSpPr>
            <p:cNvPr id="2" name="TextBox 1">
              <a:extLst>
                <a:ext uri="{FF2B5EF4-FFF2-40B4-BE49-F238E27FC236}">
                  <a16:creationId xmlns:a16="http://schemas.microsoft.com/office/drawing/2014/main" id="{C5EB9D46-2660-4932-AED8-B0A175EE99C8}"/>
                </a:ext>
              </a:extLst>
            </p:cNvPr>
            <p:cNvSpPr txBox="1"/>
            <p:nvPr/>
          </p:nvSpPr>
          <p:spPr>
            <a:xfrm>
              <a:off x="3200400" y="4649078"/>
              <a:ext cx="1524001" cy="276999"/>
            </a:xfrm>
            <a:prstGeom prst="rect">
              <a:avLst/>
            </a:prstGeom>
            <a:noFill/>
          </p:spPr>
          <p:txBody>
            <a:bodyPr wrap="square" rtlCol="0">
              <a:spAutoFit/>
            </a:bodyPr>
            <a:lstStyle/>
            <a:p>
              <a:r>
                <a:rPr lang="en-AU" sz="1200" dirty="0">
                  <a:solidFill>
                    <a:srgbClr val="FF0000"/>
                  </a:solidFill>
                </a:rPr>
                <a:t>Absolute uncertainty</a:t>
              </a:r>
            </a:p>
          </p:txBody>
        </p:sp>
        <p:sp>
          <p:nvSpPr>
            <p:cNvPr id="10" name="TextBox 9">
              <a:extLst>
                <a:ext uri="{FF2B5EF4-FFF2-40B4-BE49-F238E27FC236}">
                  <a16:creationId xmlns:a16="http://schemas.microsoft.com/office/drawing/2014/main" id="{6D458579-B66F-4F47-8049-03C5B2DFE134}"/>
                </a:ext>
              </a:extLst>
            </p:cNvPr>
            <p:cNvSpPr txBox="1"/>
            <p:nvPr/>
          </p:nvSpPr>
          <p:spPr>
            <a:xfrm>
              <a:off x="5333998" y="4649078"/>
              <a:ext cx="1524001" cy="276999"/>
            </a:xfrm>
            <a:prstGeom prst="rect">
              <a:avLst/>
            </a:prstGeom>
            <a:noFill/>
          </p:spPr>
          <p:txBody>
            <a:bodyPr wrap="square" rtlCol="0">
              <a:spAutoFit/>
            </a:bodyPr>
            <a:lstStyle/>
            <a:p>
              <a:r>
                <a:rPr lang="en-AU" sz="1200" dirty="0">
                  <a:solidFill>
                    <a:srgbClr val="FF0000"/>
                  </a:solidFill>
                </a:rPr>
                <a:t>Relative uncertainty</a:t>
              </a:r>
            </a:p>
          </p:txBody>
        </p:sp>
      </p:grpSp>
      <p:grpSp>
        <p:nvGrpSpPr>
          <p:cNvPr id="12" name="Group 11">
            <a:extLst>
              <a:ext uri="{FF2B5EF4-FFF2-40B4-BE49-F238E27FC236}">
                <a16:creationId xmlns:a16="http://schemas.microsoft.com/office/drawing/2014/main" id="{DC1B1D85-56BB-4FEC-9F0A-56D0F730716E}"/>
              </a:ext>
            </a:extLst>
          </p:cNvPr>
          <p:cNvGrpSpPr/>
          <p:nvPr/>
        </p:nvGrpSpPr>
        <p:grpSpPr>
          <a:xfrm>
            <a:off x="3214048" y="6451461"/>
            <a:ext cx="3255219" cy="276999"/>
            <a:chOff x="3200400" y="4649078"/>
            <a:chExt cx="3255219" cy="276999"/>
          </a:xfrm>
        </p:grpSpPr>
        <p:sp>
          <p:nvSpPr>
            <p:cNvPr id="13" name="TextBox 12">
              <a:extLst>
                <a:ext uri="{FF2B5EF4-FFF2-40B4-BE49-F238E27FC236}">
                  <a16:creationId xmlns:a16="http://schemas.microsoft.com/office/drawing/2014/main" id="{8D0B5F55-161C-4D2B-8255-42861C6990AA}"/>
                </a:ext>
              </a:extLst>
            </p:cNvPr>
            <p:cNvSpPr txBox="1"/>
            <p:nvPr/>
          </p:nvSpPr>
          <p:spPr>
            <a:xfrm>
              <a:off x="3200400" y="4649078"/>
              <a:ext cx="1524001" cy="276999"/>
            </a:xfrm>
            <a:prstGeom prst="rect">
              <a:avLst/>
            </a:prstGeom>
            <a:noFill/>
          </p:spPr>
          <p:txBody>
            <a:bodyPr wrap="square" rtlCol="0">
              <a:spAutoFit/>
            </a:bodyPr>
            <a:lstStyle/>
            <a:p>
              <a:r>
                <a:rPr lang="en-AU" sz="1200" dirty="0">
                  <a:solidFill>
                    <a:srgbClr val="FF0000"/>
                  </a:solidFill>
                </a:rPr>
                <a:t>Absolute uncertainty</a:t>
              </a:r>
            </a:p>
          </p:txBody>
        </p:sp>
        <p:sp>
          <p:nvSpPr>
            <p:cNvPr id="14" name="TextBox 13">
              <a:extLst>
                <a:ext uri="{FF2B5EF4-FFF2-40B4-BE49-F238E27FC236}">
                  <a16:creationId xmlns:a16="http://schemas.microsoft.com/office/drawing/2014/main" id="{C77647D6-6DC2-435D-9AB7-DFABC12866BF}"/>
                </a:ext>
              </a:extLst>
            </p:cNvPr>
            <p:cNvSpPr txBox="1"/>
            <p:nvPr/>
          </p:nvSpPr>
          <p:spPr>
            <a:xfrm>
              <a:off x="4931618" y="4649078"/>
              <a:ext cx="1524001" cy="276999"/>
            </a:xfrm>
            <a:prstGeom prst="rect">
              <a:avLst/>
            </a:prstGeom>
            <a:noFill/>
          </p:spPr>
          <p:txBody>
            <a:bodyPr wrap="square" rtlCol="0">
              <a:spAutoFit/>
            </a:bodyPr>
            <a:lstStyle/>
            <a:p>
              <a:r>
                <a:rPr lang="en-AU" sz="1200" dirty="0">
                  <a:solidFill>
                    <a:srgbClr val="FF0000"/>
                  </a:solidFill>
                </a:rPr>
                <a:t>Relative uncertainty</a:t>
              </a:r>
            </a:p>
          </p:txBody>
        </p:sp>
      </p:grpSp>
      <p:grpSp>
        <p:nvGrpSpPr>
          <p:cNvPr id="23" name="Group 22">
            <a:extLst>
              <a:ext uri="{FF2B5EF4-FFF2-40B4-BE49-F238E27FC236}">
                <a16:creationId xmlns:a16="http://schemas.microsoft.com/office/drawing/2014/main" id="{C3AABA74-85DD-4BC8-983C-F9F2868C586F}"/>
              </a:ext>
            </a:extLst>
          </p:cNvPr>
          <p:cNvGrpSpPr/>
          <p:nvPr/>
        </p:nvGrpSpPr>
        <p:grpSpPr>
          <a:xfrm>
            <a:off x="5688189" y="6236326"/>
            <a:ext cx="3212289" cy="609600"/>
            <a:chOff x="5688189" y="6236326"/>
            <a:chExt cx="3212289" cy="609600"/>
          </a:xfrm>
        </p:grpSpPr>
        <p:sp>
          <p:nvSpPr>
            <p:cNvPr id="19" name="TextBox 18">
              <a:extLst>
                <a:ext uri="{FF2B5EF4-FFF2-40B4-BE49-F238E27FC236}">
                  <a16:creationId xmlns:a16="http://schemas.microsoft.com/office/drawing/2014/main" id="{A990D4D3-B556-4324-A960-06738CBBC1CD}"/>
                </a:ext>
              </a:extLst>
            </p:cNvPr>
            <p:cNvSpPr txBox="1"/>
            <p:nvPr/>
          </p:nvSpPr>
          <p:spPr>
            <a:xfrm>
              <a:off x="7145526" y="6410770"/>
              <a:ext cx="1754952" cy="307777"/>
            </a:xfrm>
            <a:prstGeom prst="rect">
              <a:avLst/>
            </a:prstGeom>
            <a:noFill/>
          </p:spPr>
          <p:txBody>
            <a:bodyPr wrap="square" rtlCol="0">
              <a:spAutoFit/>
            </a:bodyPr>
            <a:lstStyle/>
            <a:p>
              <a:r>
                <a:rPr lang="en-AU" sz="1400" dirty="0">
                  <a:solidFill>
                    <a:srgbClr val="002060"/>
                  </a:solidFill>
                </a:rPr>
                <a:t>Why is this not 3.7%</a:t>
              </a:r>
            </a:p>
          </p:txBody>
        </p:sp>
        <p:sp>
          <p:nvSpPr>
            <p:cNvPr id="4" name="Arc 3">
              <a:extLst>
                <a:ext uri="{FF2B5EF4-FFF2-40B4-BE49-F238E27FC236}">
                  <a16:creationId xmlns:a16="http://schemas.microsoft.com/office/drawing/2014/main" id="{7FE209A5-E0A3-448C-BF7D-34C93495582F}"/>
                </a:ext>
              </a:extLst>
            </p:cNvPr>
            <p:cNvSpPr/>
            <p:nvPr/>
          </p:nvSpPr>
          <p:spPr>
            <a:xfrm>
              <a:off x="5688189" y="6236326"/>
              <a:ext cx="1950889" cy="609600"/>
            </a:xfrm>
            <a:prstGeom prst="arc">
              <a:avLst>
                <a:gd name="adj1" fmla="val 12664304"/>
                <a:gd name="adj2" fmla="val 21284799"/>
              </a:avLst>
            </a:prstGeom>
            <a:noFill/>
            <a:ln>
              <a:solidFill>
                <a:schemeClr val="accent2">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AU"/>
            </a:p>
          </p:txBody>
        </p:sp>
        <p:cxnSp>
          <p:nvCxnSpPr>
            <p:cNvPr id="11" name="Straight Arrow Connector 10">
              <a:extLst>
                <a:ext uri="{FF2B5EF4-FFF2-40B4-BE49-F238E27FC236}">
                  <a16:creationId xmlns:a16="http://schemas.microsoft.com/office/drawing/2014/main" id="{B30C301F-0BBB-4F3F-A4DF-AA0E53CBEAB3}"/>
                </a:ext>
              </a:extLst>
            </p:cNvPr>
            <p:cNvCxnSpPr>
              <a:cxnSpLocks/>
            </p:cNvCxnSpPr>
            <p:nvPr/>
          </p:nvCxnSpPr>
          <p:spPr>
            <a:xfrm rot="120000" flipH="1">
              <a:off x="6172200" y="6246054"/>
              <a:ext cx="228600" cy="39549"/>
            </a:xfrm>
            <a:prstGeom prst="straightConnector1">
              <a:avLst/>
            </a:prstGeom>
            <a:ln>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a:extLst>
              <a:ext uri="{FF2B5EF4-FFF2-40B4-BE49-F238E27FC236}">
                <a16:creationId xmlns:a16="http://schemas.microsoft.com/office/drawing/2014/main" id="{9F19D4DC-E2B0-4B91-8E4F-EF2F507187C8}"/>
              </a:ext>
            </a:extLst>
          </p:cNvPr>
          <p:cNvSpPr txBox="1">
            <a:spLocks/>
          </p:cNvSpPr>
          <p:nvPr/>
        </p:nvSpPr>
        <p:spPr bwMode="auto">
          <a:xfrm>
            <a:off x="183286" y="3117471"/>
            <a:ext cx="51498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en-AU" altLang="en-US" sz="2000" b="1" dirty="0"/>
              <a:t>Example of random uncertainty – </a:t>
            </a:r>
          </a:p>
          <a:p>
            <a:pPr>
              <a:buFontTx/>
              <a:buNone/>
            </a:pPr>
            <a:r>
              <a:rPr lang="en-AU" altLang="en-US" sz="1800" dirty="0"/>
              <a:t>If we were doing three trials of an experiment, we measure the mass of three pieces of magnesium. These are shown below.</a:t>
            </a:r>
          </a:p>
          <a:p>
            <a:pPr>
              <a:buFontTx/>
              <a:buNone/>
            </a:pPr>
            <a:r>
              <a:rPr lang="en-AU" altLang="en-US" sz="1800" dirty="0"/>
              <a:t>The average mass is 0.28 (two significant figures). However there is now some uncertainty as not all the trials are the same. Random uncertainty is calculated from the range of the data divided by 2. The random uncertainty in the three masses is range divided by 2.0. This is 0.01g/2, or 0.05g. Therefore the mass of the magnesium is 0.28 ± 0.05 g  OR  0.28 g ± 20%</a:t>
            </a:r>
          </a:p>
          <a:p>
            <a:pPr>
              <a:buFontTx/>
              <a:buNone/>
            </a:pPr>
            <a:endParaRPr lang="en-AU" altLang="en-US" sz="1800" dirty="0"/>
          </a:p>
          <a:p>
            <a:pPr>
              <a:buFontTx/>
              <a:buNone/>
            </a:pPr>
            <a:r>
              <a:rPr lang="en-AU" altLang="en-US" sz="1800" dirty="0"/>
              <a:t> </a:t>
            </a:r>
          </a:p>
          <a:p>
            <a:pPr>
              <a:buFontTx/>
              <a:buNone/>
            </a:pPr>
            <a:endParaRPr lang="en-AU" altLang="en-US" sz="1800" dirty="0"/>
          </a:p>
        </p:txBody>
      </p:sp>
      <p:graphicFrame>
        <p:nvGraphicFramePr>
          <p:cNvPr id="8" name="Table 7">
            <a:extLst>
              <a:ext uri="{FF2B5EF4-FFF2-40B4-BE49-F238E27FC236}">
                <a16:creationId xmlns:a16="http://schemas.microsoft.com/office/drawing/2014/main" id="{F1C0DF9E-A390-4598-A336-55DF405D13FE}"/>
              </a:ext>
            </a:extLst>
          </p:cNvPr>
          <p:cNvGraphicFramePr>
            <a:graphicFrameLocks noGrp="1"/>
          </p:cNvGraphicFramePr>
          <p:nvPr>
            <p:extLst>
              <p:ext uri="{D42A27DB-BD31-4B8C-83A1-F6EECF244321}">
                <p14:modId xmlns:p14="http://schemas.microsoft.com/office/powerpoint/2010/main" val="3515984510"/>
              </p:ext>
            </p:extLst>
          </p:nvPr>
        </p:nvGraphicFramePr>
        <p:xfrm>
          <a:off x="5669686" y="3269871"/>
          <a:ext cx="3128012" cy="2743200"/>
        </p:xfrm>
        <a:graphic>
          <a:graphicData uri="http://schemas.openxmlformats.org/drawingml/2006/table">
            <a:tbl>
              <a:tblPr firstRow="1" bandRow="1">
                <a:tableStyleId>{21E4AEA4-8DFA-4A89-87EB-49C32662AFE0}</a:tableStyleId>
              </a:tblPr>
              <a:tblGrid>
                <a:gridCol w="1564006">
                  <a:extLst>
                    <a:ext uri="{9D8B030D-6E8A-4147-A177-3AD203B41FA5}">
                      <a16:colId xmlns:a16="http://schemas.microsoft.com/office/drawing/2014/main" val="20000"/>
                    </a:ext>
                  </a:extLst>
                </a:gridCol>
                <a:gridCol w="1564006">
                  <a:extLst>
                    <a:ext uri="{9D8B030D-6E8A-4147-A177-3AD203B41FA5}">
                      <a16:colId xmlns:a16="http://schemas.microsoft.com/office/drawing/2014/main" val="20001"/>
                    </a:ext>
                  </a:extLst>
                </a:gridCol>
              </a:tblGrid>
              <a:tr h="609600">
                <a:tc>
                  <a:txBody>
                    <a:bodyPr/>
                    <a:lstStyle/>
                    <a:p>
                      <a:pPr algn="ctr"/>
                      <a:r>
                        <a:rPr lang="en-AU" sz="2400" dirty="0"/>
                        <a:t>Reading</a:t>
                      </a:r>
                    </a:p>
                  </a:txBody>
                  <a:tcPr marL="91424" marR="91424"/>
                </a:tc>
                <a:tc>
                  <a:txBody>
                    <a:bodyPr/>
                    <a:lstStyle/>
                    <a:p>
                      <a:pPr algn="ctr"/>
                      <a:r>
                        <a:rPr lang="en-AU" sz="2400" dirty="0"/>
                        <a:t>Mass (g)</a:t>
                      </a:r>
                    </a:p>
                  </a:txBody>
                  <a:tcPr marL="91424" marR="91424"/>
                </a:tc>
                <a:extLst>
                  <a:ext uri="{0D108BD9-81ED-4DB2-BD59-A6C34878D82A}">
                    <a16:rowId xmlns:a16="http://schemas.microsoft.com/office/drawing/2014/main" val="10000"/>
                  </a:ext>
                </a:extLst>
              </a:tr>
              <a:tr h="609600">
                <a:tc>
                  <a:txBody>
                    <a:bodyPr/>
                    <a:lstStyle/>
                    <a:p>
                      <a:pPr algn="ctr"/>
                      <a:r>
                        <a:rPr lang="en-AU" sz="2400" dirty="0"/>
                        <a:t>1</a:t>
                      </a:r>
                    </a:p>
                  </a:txBody>
                  <a:tcPr marL="91424" marR="91424"/>
                </a:tc>
                <a:tc>
                  <a:txBody>
                    <a:bodyPr/>
                    <a:lstStyle/>
                    <a:p>
                      <a:pPr algn="ctr"/>
                      <a:r>
                        <a:rPr lang="en-AU" sz="2400" dirty="0"/>
                        <a:t>0.27</a:t>
                      </a:r>
                    </a:p>
                  </a:txBody>
                  <a:tcPr marL="91424" marR="91424"/>
                </a:tc>
                <a:extLst>
                  <a:ext uri="{0D108BD9-81ED-4DB2-BD59-A6C34878D82A}">
                    <a16:rowId xmlns:a16="http://schemas.microsoft.com/office/drawing/2014/main" val="10001"/>
                  </a:ext>
                </a:extLst>
              </a:tr>
              <a:tr h="609600">
                <a:tc>
                  <a:txBody>
                    <a:bodyPr/>
                    <a:lstStyle/>
                    <a:p>
                      <a:pPr algn="ctr"/>
                      <a:r>
                        <a:rPr lang="en-AU" sz="2400" dirty="0"/>
                        <a:t>2</a:t>
                      </a:r>
                    </a:p>
                  </a:txBody>
                  <a:tcPr marL="91424" marR="91424"/>
                </a:tc>
                <a:tc>
                  <a:txBody>
                    <a:bodyPr/>
                    <a:lstStyle/>
                    <a:p>
                      <a:pPr algn="ctr"/>
                      <a:r>
                        <a:rPr lang="en-AU" sz="2400" dirty="0"/>
                        <a:t>0.28</a:t>
                      </a:r>
                    </a:p>
                  </a:txBody>
                  <a:tcPr marL="91424" marR="91424"/>
                </a:tc>
                <a:extLst>
                  <a:ext uri="{0D108BD9-81ED-4DB2-BD59-A6C34878D82A}">
                    <a16:rowId xmlns:a16="http://schemas.microsoft.com/office/drawing/2014/main" val="10002"/>
                  </a:ext>
                </a:extLst>
              </a:tr>
              <a:tr h="304800">
                <a:tc>
                  <a:txBody>
                    <a:bodyPr/>
                    <a:lstStyle/>
                    <a:p>
                      <a:pPr algn="ctr"/>
                      <a:r>
                        <a:rPr lang="en-AU" sz="2400" dirty="0"/>
                        <a:t>3</a:t>
                      </a:r>
                    </a:p>
                  </a:txBody>
                  <a:tcPr marL="91424" marR="91424">
                    <a:lnB w="12700" cap="flat" cmpd="sng" algn="ctr">
                      <a:solidFill>
                        <a:schemeClr val="tx1"/>
                      </a:solidFill>
                      <a:prstDash val="solid"/>
                      <a:round/>
                      <a:headEnd type="none" w="med" len="med"/>
                      <a:tailEnd type="none" w="med" len="med"/>
                    </a:lnB>
                  </a:tcPr>
                </a:tc>
                <a:tc>
                  <a:txBody>
                    <a:bodyPr/>
                    <a:lstStyle/>
                    <a:p>
                      <a:pPr algn="ctr"/>
                      <a:r>
                        <a:rPr lang="en-AU" sz="2400" dirty="0"/>
                        <a:t>0.28</a:t>
                      </a:r>
                    </a:p>
                  </a:txBody>
                  <a:tcPr marL="91424" marR="9142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800">
                <a:tc>
                  <a:txBody>
                    <a:bodyPr/>
                    <a:lstStyle/>
                    <a:p>
                      <a:pPr algn="ctr"/>
                      <a:r>
                        <a:rPr lang="en-AU" sz="2400" dirty="0"/>
                        <a:t>Average</a:t>
                      </a:r>
                    </a:p>
                  </a:txBody>
                  <a:tcPr marL="91424" marR="91424">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400" dirty="0"/>
                        <a:t>0.28</a:t>
                      </a:r>
                    </a:p>
                  </a:txBody>
                  <a:tcPr marL="91424" marR="9142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087130"/>
                  </a:ext>
                </a:extLst>
              </a:tr>
            </a:tbl>
          </a:graphicData>
        </a:graphic>
      </p:graphicFrame>
      <p:sp>
        <p:nvSpPr>
          <p:cNvPr id="6" name="Title 1">
            <a:extLst>
              <a:ext uri="{FF2B5EF4-FFF2-40B4-BE49-F238E27FC236}">
                <a16:creationId xmlns:a16="http://schemas.microsoft.com/office/drawing/2014/main" id="{E4D25C93-443F-4E64-A16F-31A447E830AD}"/>
              </a:ext>
            </a:extLst>
          </p:cNvPr>
          <p:cNvSpPr>
            <a:spLocks noGrp="1" noChangeArrowheads="1"/>
          </p:cNvSpPr>
          <p:nvPr>
            <p:ph type="title"/>
          </p:nvPr>
        </p:nvSpPr>
        <p:spPr>
          <a:xfrm>
            <a:off x="228600" y="304800"/>
            <a:ext cx="8610600" cy="1447800"/>
          </a:xfrm>
        </p:spPr>
        <p:txBody>
          <a:bodyPr anchor="t"/>
          <a:lstStyle/>
          <a:p>
            <a:pPr algn="l">
              <a:spcAft>
                <a:spcPts val="1200"/>
              </a:spcAft>
            </a:pPr>
            <a:r>
              <a:rPr lang="en-AU" altLang="en-US" sz="2800" b="1" dirty="0">
                <a:solidFill>
                  <a:schemeClr val="tx1"/>
                </a:solidFill>
              </a:rPr>
              <a:t>2. </a:t>
            </a:r>
            <a:r>
              <a:rPr lang="en-AU" altLang="en-US" sz="2400" b="1" u="sng" dirty="0">
                <a:solidFill>
                  <a:schemeClr val="tx1"/>
                </a:solidFill>
              </a:rPr>
              <a:t>Random uncertainty</a:t>
            </a:r>
            <a:r>
              <a:rPr lang="en-AU" altLang="en-US" sz="2400" b="1" dirty="0">
                <a:solidFill>
                  <a:schemeClr val="tx1"/>
                </a:solidFill>
              </a:rPr>
              <a:t> </a:t>
            </a:r>
            <a:r>
              <a:rPr lang="en-AU" altLang="en-US" sz="2400" dirty="0">
                <a:solidFill>
                  <a:schemeClr val="tx1"/>
                </a:solidFill>
              </a:rPr>
              <a:t>– this is uncertainty created by a range of trial data values which do not agree. Random uncertainty is always created whenever you average a range of trials.</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43844EAD-42E4-447E-87D1-7CE3E20440BD}"/>
                  </a:ext>
                </a:extLst>
              </p:cNvPr>
              <p:cNvSpPr txBox="1"/>
              <p:nvPr/>
            </p:nvSpPr>
            <p:spPr>
              <a:xfrm>
                <a:off x="3822620" y="2371482"/>
                <a:ext cx="3270382" cy="524118"/>
              </a:xfrm>
              <a:prstGeom prst="rect">
                <a:avLst/>
              </a:prstGeom>
              <a:noFill/>
            </p:spPr>
            <p:txBody>
              <a:bodyPr wrap="none" lIns="0" tIns="0" rIns="0" bIns="0" rtlCol="0">
                <a:spAutoFit/>
              </a:bodyPr>
              <a:lstStyle/>
              <a:p>
                <a:pPr marL="72000"/>
                <a14:m>
                  <m:oMathPara xmlns:m="http://schemas.openxmlformats.org/officeDocument/2006/math">
                    <m:oMathParaPr>
                      <m:jc m:val="centerGroup"/>
                    </m:oMathParaPr>
                    <m:oMath xmlns:m="http://schemas.openxmlformats.org/officeDocument/2006/math">
                      <m:r>
                        <a:rPr lang="pt-BR" sz="1800" i="1" smtClean="0">
                          <a:latin typeface="Cambria Math" panose="02040503050406030204" pitchFamily="18" charset="0"/>
                        </a:rPr>
                        <m:t>=</m:t>
                      </m:r>
                      <m:f>
                        <m:fPr>
                          <m:ctrlPr>
                            <a:rPr lang="pt-BR" sz="1800" i="1" smtClean="0">
                              <a:latin typeface="Cambria Math" panose="02040503050406030204" pitchFamily="18" charset="0"/>
                            </a:rPr>
                          </m:ctrlPr>
                        </m:fPr>
                        <m:num>
                          <m:r>
                            <a:rPr lang="en-AU" sz="1800" b="0" i="1" smtClean="0">
                              <a:latin typeface="Cambria Math" panose="02040503050406030204" pitchFamily="18" charset="0"/>
                            </a:rPr>
                            <m:t>h𝑖𝑔h𝑒𝑠𝑡</m:t>
                          </m:r>
                          <m:r>
                            <a:rPr lang="en-AU" sz="1800" b="0" i="1" smtClean="0">
                              <a:latin typeface="Cambria Math" panose="02040503050406030204" pitchFamily="18" charset="0"/>
                            </a:rPr>
                            <m:t> </m:t>
                          </m:r>
                          <m:r>
                            <a:rPr lang="en-AU" sz="1800" b="0" i="1" smtClean="0">
                              <a:latin typeface="Cambria Math" panose="02040503050406030204" pitchFamily="18" charset="0"/>
                            </a:rPr>
                            <m:t>𝑡𝑟𝑖𝑎𝑙</m:t>
                          </m:r>
                          <m:r>
                            <a:rPr lang="en-AU" sz="1800" b="0" i="1" smtClean="0">
                              <a:latin typeface="Cambria Math" panose="02040503050406030204" pitchFamily="18" charset="0"/>
                            </a:rPr>
                            <m:t> −</m:t>
                          </m:r>
                          <m:r>
                            <a:rPr lang="en-AU" sz="1800" b="0" i="1" smtClean="0">
                              <a:latin typeface="Cambria Math" panose="02040503050406030204" pitchFamily="18" charset="0"/>
                            </a:rPr>
                            <m:t>𝑙𝑜𝑤𝑒𝑠𝑡</m:t>
                          </m:r>
                          <m:r>
                            <a:rPr lang="en-AU" sz="1800" b="0" i="1" smtClean="0">
                              <a:latin typeface="Cambria Math" panose="02040503050406030204" pitchFamily="18" charset="0"/>
                            </a:rPr>
                            <m:t> </m:t>
                          </m:r>
                          <m:r>
                            <a:rPr lang="en-AU" sz="1800" b="0" i="1" smtClean="0">
                              <a:latin typeface="Cambria Math" panose="02040503050406030204" pitchFamily="18" charset="0"/>
                            </a:rPr>
                            <m:t>𝑡𝑟𝑖𝑎𝑙</m:t>
                          </m:r>
                        </m:num>
                        <m:den>
                          <m:r>
                            <a:rPr lang="en-AU" sz="1800" b="0" i="1" smtClean="0">
                              <a:latin typeface="Cambria Math" panose="02040503050406030204" pitchFamily="18" charset="0"/>
                            </a:rPr>
                            <m:t>2</m:t>
                          </m:r>
                        </m:den>
                      </m:f>
                    </m:oMath>
                  </m:oMathPara>
                </a14:m>
                <a:endParaRPr lang="en-AU" sz="1800" dirty="0"/>
              </a:p>
            </p:txBody>
          </p:sp>
        </mc:Choice>
        <mc:Fallback>
          <p:sp>
            <p:nvSpPr>
              <p:cNvPr id="2" name="TextBox 1">
                <a:extLst>
                  <a:ext uri="{FF2B5EF4-FFF2-40B4-BE49-F238E27FC236}">
                    <a16:creationId xmlns:a16="http://schemas.microsoft.com/office/drawing/2014/main" id="{43844EAD-42E4-447E-87D1-7CE3E20440BD}"/>
                  </a:ext>
                </a:extLst>
              </p:cNvPr>
              <p:cNvSpPr txBox="1">
                <a:spLocks noRot="1" noChangeAspect="1" noMove="1" noResize="1" noEditPoints="1" noAdjustHandles="1" noChangeArrowheads="1" noChangeShapeType="1" noTextEdit="1"/>
              </p:cNvSpPr>
              <p:nvPr/>
            </p:nvSpPr>
            <p:spPr>
              <a:xfrm>
                <a:off x="3822620" y="2371482"/>
                <a:ext cx="3270382" cy="524118"/>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ABDD0A9-A388-44D7-96F3-E1E5B9FA0DD3}"/>
                  </a:ext>
                </a:extLst>
              </p:cNvPr>
              <p:cNvSpPr txBox="1"/>
              <p:nvPr/>
            </p:nvSpPr>
            <p:spPr>
              <a:xfrm>
                <a:off x="1689020" y="1700411"/>
                <a:ext cx="3111621" cy="472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𝑟𝑎𝑛𝑑𝑜𝑚</m:t>
                      </m:r>
                      <m:r>
                        <a:rPr lang="en-AU" sz="1800" b="0" i="1" smtClean="0">
                          <a:latin typeface="Cambria Math" panose="02040503050406030204" pitchFamily="18" charset="0"/>
                        </a:rPr>
                        <m:t> </m:t>
                      </m:r>
                      <m:r>
                        <a:rPr lang="en-AU" sz="1800" b="0" i="1" smtClean="0">
                          <a:latin typeface="Cambria Math" panose="02040503050406030204" pitchFamily="18" charset="0"/>
                        </a:rPr>
                        <m:t>𝑢𝑛𝑐𝑒𝑟𝑡𝑎𝑖𝑛𝑡𝑦</m:t>
                      </m:r>
                      <m:r>
                        <a:rPr lang="pt-BR" sz="1800" i="1" smtClean="0">
                          <a:latin typeface="Cambria Math" panose="02040503050406030204" pitchFamily="18" charset="0"/>
                        </a:rPr>
                        <m:t>=</m:t>
                      </m:r>
                      <m:f>
                        <m:fPr>
                          <m:ctrlPr>
                            <a:rPr lang="pt-BR" sz="1800" i="1" smtClean="0">
                              <a:latin typeface="Cambria Math" panose="02040503050406030204" pitchFamily="18" charset="0"/>
                            </a:rPr>
                          </m:ctrlPr>
                        </m:fPr>
                        <m:num>
                          <m:r>
                            <a:rPr lang="en-AU" sz="1800" b="0" i="1" smtClean="0">
                              <a:latin typeface="Cambria Math" panose="02040503050406030204" pitchFamily="18" charset="0"/>
                            </a:rPr>
                            <m:t>𝑟𝑎𝑛𝑔𝑒</m:t>
                          </m:r>
                        </m:num>
                        <m:den>
                          <m:r>
                            <a:rPr lang="en-AU" sz="1800" b="0" i="1" smtClean="0">
                              <a:latin typeface="Cambria Math" panose="02040503050406030204" pitchFamily="18" charset="0"/>
                            </a:rPr>
                            <m:t>2</m:t>
                          </m:r>
                        </m:den>
                      </m:f>
                    </m:oMath>
                  </m:oMathPara>
                </a14:m>
                <a:endParaRPr lang="en-AU" sz="1800" dirty="0"/>
              </a:p>
            </p:txBody>
          </p:sp>
        </mc:Choice>
        <mc:Fallback>
          <p:sp>
            <p:nvSpPr>
              <p:cNvPr id="7" name="TextBox 6">
                <a:extLst>
                  <a:ext uri="{FF2B5EF4-FFF2-40B4-BE49-F238E27FC236}">
                    <a16:creationId xmlns:a16="http://schemas.microsoft.com/office/drawing/2014/main" id="{0ABDD0A9-A388-44D7-96F3-E1E5B9FA0DD3}"/>
                  </a:ext>
                </a:extLst>
              </p:cNvPr>
              <p:cNvSpPr txBox="1">
                <a:spLocks noRot="1" noChangeAspect="1" noMove="1" noResize="1" noEditPoints="1" noAdjustHandles="1" noChangeArrowheads="1" noChangeShapeType="1" noTextEdit="1"/>
              </p:cNvSpPr>
              <p:nvPr/>
            </p:nvSpPr>
            <p:spPr>
              <a:xfrm>
                <a:off x="1689020" y="1700411"/>
                <a:ext cx="3111621" cy="472565"/>
              </a:xfrm>
              <a:prstGeom prst="rect">
                <a:avLst/>
              </a:prstGeom>
              <a:blipFill>
                <a:blip r:embed="rId3"/>
                <a:stretch>
                  <a:fillRect/>
                </a:stretch>
              </a:blipFill>
            </p:spPr>
            <p:txBody>
              <a:bodyPr/>
              <a:lstStyle/>
              <a:p>
                <a:r>
                  <a:rPr lang="en-AU">
                    <a:noFill/>
                  </a:rPr>
                  <a:t> </a:t>
                </a:r>
              </a:p>
            </p:txBody>
          </p:sp>
        </mc:Fallback>
      </mc:AlternateContent>
      <p:grpSp>
        <p:nvGrpSpPr>
          <p:cNvPr id="9" name="Group 8">
            <a:extLst>
              <a:ext uri="{FF2B5EF4-FFF2-40B4-BE49-F238E27FC236}">
                <a16:creationId xmlns:a16="http://schemas.microsoft.com/office/drawing/2014/main" id="{6E8A07C6-C4E3-4554-9660-B3A297A4D231}"/>
              </a:ext>
            </a:extLst>
          </p:cNvPr>
          <p:cNvGrpSpPr/>
          <p:nvPr/>
        </p:nvGrpSpPr>
        <p:grpSpPr>
          <a:xfrm>
            <a:off x="1694707" y="6324600"/>
            <a:ext cx="3517779" cy="276999"/>
            <a:chOff x="3200400" y="4649078"/>
            <a:chExt cx="3517779" cy="276999"/>
          </a:xfrm>
        </p:grpSpPr>
        <p:sp>
          <p:nvSpPr>
            <p:cNvPr id="10" name="TextBox 9">
              <a:extLst>
                <a:ext uri="{FF2B5EF4-FFF2-40B4-BE49-F238E27FC236}">
                  <a16:creationId xmlns:a16="http://schemas.microsoft.com/office/drawing/2014/main" id="{903A1948-E20A-4115-A20D-09478A00017A}"/>
                </a:ext>
              </a:extLst>
            </p:cNvPr>
            <p:cNvSpPr txBox="1"/>
            <p:nvPr/>
          </p:nvSpPr>
          <p:spPr>
            <a:xfrm>
              <a:off x="3200400" y="4649078"/>
              <a:ext cx="1524001" cy="276999"/>
            </a:xfrm>
            <a:prstGeom prst="rect">
              <a:avLst/>
            </a:prstGeom>
            <a:noFill/>
          </p:spPr>
          <p:txBody>
            <a:bodyPr wrap="square" rtlCol="0">
              <a:spAutoFit/>
            </a:bodyPr>
            <a:lstStyle/>
            <a:p>
              <a:r>
                <a:rPr lang="en-AU" sz="1200" dirty="0">
                  <a:solidFill>
                    <a:srgbClr val="FF0000"/>
                  </a:solidFill>
                </a:rPr>
                <a:t>Absolute uncertainty</a:t>
              </a:r>
            </a:p>
          </p:txBody>
        </p:sp>
        <p:sp>
          <p:nvSpPr>
            <p:cNvPr id="11" name="TextBox 10">
              <a:extLst>
                <a:ext uri="{FF2B5EF4-FFF2-40B4-BE49-F238E27FC236}">
                  <a16:creationId xmlns:a16="http://schemas.microsoft.com/office/drawing/2014/main" id="{E0C6A872-6601-4245-92FC-9AFB8CB1B0B7}"/>
                </a:ext>
              </a:extLst>
            </p:cNvPr>
            <p:cNvSpPr txBox="1"/>
            <p:nvPr/>
          </p:nvSpPr>
          <p:spPr>
            <a:xfrm>
              <a:off x="5194178" y="4649078"/>
              <a:ext cx="1524001" cy="276999"/>
            </a:xfrm>
            <a:prstGeom prst="rect">
              <a:avLst/>
            </a:prstGeom>
            <a:noFill/>
          </p:spPr>
          <p:txBody>
            <a:bodyPr wrap="square" rtlCol="0">
              <a:spAutoFit/>
            </a:bodyPr>
            <a:lstStyle/>
            <a:p>
              <a:r>
                <a:rPr lang="en-AU" sz="1200" dirty="0">
                  <a:solidFill>
                    <a:srgbClr val="FF0000"/>
                  </a:solidFill>
                </a:rPr>
                <a:t>Relative uncertainty</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7ACD9D-F698-4913-8450-394DA163A7B7}"/>
              </a:ext>
            </a:extLst>
          </p:cNvPr>
          <p:cNvSpPr/>
          <p:nvPr/>
        </p:nvSpPr>
        <p:spPr bwMode="auto">
          <a:xfrm>
            <a:off x="6096000" y="3092450"/>
            <a:ext cx="419100" cy="484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TextBox 5">
            <a:extLst>
              <a:ext uri="{FF2B5EF4-FFF2-40B4-BE49-F238E27FC236}">
                <a16:creationId xmlns:a16="http://schemas.microsoft.com/office/drawing/2014/main" id="{0B75259F-DD7A-40CD-AC0D-360121842747}"/>
              </a:ext>
            </a:extLst>
          </p:cNvPr>
          <p:cNvSpPr txBox="1">
            <a:spLocks noChangeArrowheads="1"/>
          </p:cNvSpPr>
          <p:nvPr/>
        </p:nvSpPr>
        <p:spPr bwMode="auto">
          <a:xfrm>
            <a:off x="419100" y="381000"/>
            <a:ext cx="8305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AU" altLang="en-US" sz="2000" dirty="0"/>
              <a:t>When collecting raw data you must determine the</a:t>
            </a:r>
          </a:p>
          <a:p>
            <a:pPr marL="342900" indent="-342900">
              <a:buFont typeface="Arial" panose="020B0604020202020204" pitchFamily="34" charset="0"/>
              <a:buChar char="•"/>
            </a:pPr>
            <a:r>
              <a:rPr lang="en-AU" altLang="en-US" sz="2000" dirty="0"/>
              <a:t>measurement uncertainty for your independent variable, and </a:t>
            </a:r>
          </a:p>
          <a:p>
            <a:pPr marL="342900" indent="-342900">
              <a:buFont typeface="Arial" panose="020B0604020202020204" pitchFamily="34" charset="0"/>
              <a:buChar char="•"/>
            </a:pPr>
            <a:r>
              <a:rPr lang="en-AU" altLang="en-US" sz="2000" dirty="0"/>
              <a:t>the measurement uncertainty and the random uncertainty for your dependent variables. </a:t>
            </a:r>
          </a:p>
          <a:p>
            <a:r>
              <a:rPr lang="en-AU" altLang="en-US" sz="2000" dirty="0"/>
              <a:t>Once you have both types of uncertainty for your dependent variable you then choose the greatest uncertainty. This is the uncertainty you propagate through to your secondary data (more on how to do that later).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C5A7B30-F0E1-4B53-BAF3-18E3BACCA822}"/>
              </a:ext>
            </a:extLst>
          </p:cNvPr>
          <p:cNvSpPr>
            <a:spLocks noGrp="1" noChangeArrowheads="1"/>
          </p:cNvSpPr>
          <p:nvPr>
            <p:ph type="title"/>
          </p:nvPr>
        </p:nvSpPr>
        <p:spPr>
          <a:xfrm>
            <a:off x="1409700" y="205422"/>
            <a:ext cx="6667500" cy="1089977"/>
          </a:xfrm>
        </p:spPr>
        <p:txBody>
          <a:bodyPr anchor="t"/>
          <a:lstStyle/>
          <a:p>
            <a:pPr>
              <a:lnSpc>
                <a:spcPct val="150000"/>
              </a:lnSpc>
            </a:pPr>
            <a:r>
              <a:rPr lang="en-US" altLang="en-US" sz="2000" b="1" dirty="0">
                <a:solidFill>
                  <a:schemeClr val="tx1"/>
                </a:solidFill>
              </a:rPr>
              <a:t>Estimating the measurement uncertainties associated with instruments.</a:t>
            </a:r>
          </a:p>
        </p:txBody>
      </p:sp>
      <p:sp>
        <p:nvSpPr>
          <p:cNvPr id="12291" name="Content Placeholder 2">
            <a:extLst>
              <a:ext uri="{FF2B5EF4-FFF2-40B4-BE49-F238E27FC236}">
                <a16:creationId xmlns:a16="http://schemas.microsoft.com/office/drawing/2014/main" id="{345261B5-BCE1-4706-BBB2-500DFAD4481E}"/>
              </a:ext>
            </a:extLst>
          </p:cNvPr>
          <p:cNvSpPr>
            <a:spLocks noGrp="1" noChangeArrowheads="1"/>
          </p:cNvSpPr>
          <p:nvPr>
            <p:ph idx="1"/>
          </p:nvPr>
        </p:nvSpPr>
        <p:spPr>
          <a:xfrm>
            <a:off x="304800" y="1543050"/>
            <a:ext cx="7772400" cy="4267200"/>
          </a:xfrm>
        </p:spPr>
        <p:txBody>
          <a:bodyPr/>
          <a:lstStyle/>
          <a:p>
            <a:r>
              <a:rPr lang="en-US" altLang="en-US" sz="2000" dirty="0"/>
              <a:t>The random uncertainty of a </a:t>
            </a:r>
            <a:r>
              <a:rPr lang="en-US" altLang="en-US" sz="2000" dirty="0">
                <a:solidFill>
                  <a:schemeClr val="accent2"/>
                </a:solidFill>
              </a:rPr>
              <a:t>digital apparatus </a:t>
            </a:r>
            <a:r>
              <a:rPr lang="en-US" altLang="en-US" sz="2000" dirty="0"/>
              <a:t>is </a:t>
            </a:r>
            <a:r>
              <a:rPr lang="en-US" altLang="en-US" sz="2400" dirty="0">
                <a:sym typeface="Symbol" panose="05050102010706020507" pitchFamily="18" charset="2"/>
              </a:rPr>
              <a:t> </a:t>
            </a:r>
            <a:r>
              <a:rPr lang="en-US" altLang="en-US" sz="2000" dirty="0">
                <a:sym typeface="Symbol" panose="05050102010706020507" pitchFamily="18" charset="2"/>
              </a:rPr>
              <a:t>the smallest scale division</a:t>
            </a:r>
          </a:p>
          <a:p>
            <a:endParaRPr lang="en-US" altLang="en-US" sz="2400" dirty="0"/>
          </a:p>
          <a:p>
            <a:endParaRPr lang="en-US" altLang="en-US" sz="2000" dirty="0"/>
          </a:p>
        </p:txBody>
      </p:sp>
      <p:pic>
        <p:nvPicPr>
          <p:cNvPr id="12292" name="Picture 4">
            <a:extLst>
              <a:ext uri="{FF2B5EF4-FFF2-40B4-BE49-F238E27FC236}">
                <a16:creationId xmlns:a16="http://schemas.microsoft.com/office/drawing/2014/main" id="{B3E31C50-EF95-4855-83AC-2F1A1562AA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36825"/>
            <a:ext cx="380682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2">
            <a:extLst>
              <a:ext uri="{FF2B5EF4-FFF2-40B4-BE49-F238E27FC236}">
                <a16:creationId xmlns:a16="http://schemas.microsoft.com/office/drawing/2014/main" id="{5D66B274-2E39-489D-9F66-63085EF0449D}"/>
              </a:ext>
            </a:extLst>
          </p:cNvPr>
          <p:cNvSpPr txBox="1">
            <a:spLocks noChangeArrowheads="1"/>
          </p:cNvSpPr>
          <p:nvPr/>
        </p:nvSpPr>
        <p:spPr bwMode="auto">
          <a:xfrm>
            <a:off x="4724400" y="2879725"/>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2400"/>
              <a:t>What is the random uncertainty of this measurement?</a:t>
            </a:r>
          </a:p>
          <a:p>
            <a:pPr>
              <a:spcBef>
                <a:spcPct val="0"/>
              </a:spcBef>
              <a:buFontTx/>
              <a:buNone/>
            </a:pPr>
            <a:endParaRPr lang="en-AU" altLang="en-US" sz="2400"/>
          </a:p>
          <a:p>
            <a:pPr>
              <a:spcBef>
                <a:spcPct val="0"/>
              </a:spcBef>
              <a:buFontTx/>
              <a:buNone/>
            </a:pPr>
            <a:r>
              <a:rPr lang="en-AU" altLang="en-US" sz="2400">
                <a:solidFill>
                  <a:srgbClr val="0070C0"/>
                </a:solidFill>
              </a:rPr>
              <a:t>16.43 </a:t>
            </a:r>
            <a:r>
              <a:rPr lang="en-AU" altLang="en-US" sz="2400">
                <a:solidFill>
                  <a:srgbClr val="FF0000"/>
                </a:solidFill>
              </a:rPr>
              <a:t>±</a:t>
            </a:r>
            <a:r>
              <a:rPr lang="en-AU" altLang="en-US" sz="2400">
                <a:solidFill>
                  <a:srgbClr val="0070C0"/>
                </a:solidFill>
              </a:rPr>
              <a:t> </a:t>
            </a:r>
            <a:r>
              <a:rPr lang="en-AU" altLang="en-US" sz="2400"/>
              <a:t>____  g</a:t>
            </a:r>
          </a:p>
        </p:txBody>
      </p:sp>
      <p:sp>
        <p:nvSpPr>
          <p:cNvPr id="4" name="TextBox 3">
            <a:extLst>
              <a:ext uri="{FF2B5EF4-FFF2-40B4-BE49-F238E27FC236}">
                <a16:creationId xmlns:a16="http://schemas.microsoft.com/office/drawing/2014/main" id="{FAD86CAB-54FC-447F-9647-B096C49FA5FF}"/>
              </a:ext>
            </a:extLst>
          </p:cNvPr>
          <p:cNvSpPr txBox="1">
            <a:spLocks noChangeArrowheads="1"/>
          </p:cNvSpPr>
          <p:nvPr/>
        </p:nvSpPr>
        <p:spPr bwMode="auto">
          <a:xfrm>
            <a:off x="5791200" y="3987800"/>
            <a:ext cx="72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2400">
                <a:solidFill>
                  <a:srgbClr val="FF0000"/>
                </a:solidFill>
              </a:rPr>
              <a:t>0.01</a:t>
            </a:r>
          </a:p>
        </p:txBody>
      </p:sp>
      <p:sp>
        <p:nvSpPr>
          <p:cNvPr id="5" name="Rectangle 4">
            <a:extLst>
              <a:ext uri="{FF2B5EF4-FFF2-40B4-BE49-F238E27FC236}">
                <a16:creationId xmlns:a16="http://schemas.microsoft.com/office/drawing/2014/main" id="{011F66B6-C7E5-4747-BA6D-991B48FCE071}"/>
              </a:ext>
            </a:extLst>
          </p:cNvPr>
          <p:cNvSpPr/>
          <p:nvPr/>
        </p:nvSpPr>
        <p:spPr>
          <a:xfrm>
            <a:off x="5528134" y="4479926"/>
            <a:ext cx="1513556" cy="276999"/>
          </a:xfrm>
          <a:prstGeom prst="rect">
            <a:avLst/>
          </a:prstGeom>
        </p:spPr>
        <p:txBody>
          <a:bodyPr wrap="none">
            <a:spAutoFit/>
          </a:bodyPr>
          <a:lstStyle/>
          <a:p>
            <a:pPr>
              <a:defRPr/>
            </a:pPr>
            <a:r>
              <a:rPr lang="en-US" altLang="en-US" sz="1200" dirty="0">
                <a:solidFill>
                  <a:srgbClr val="FFCC00"/>
                </a:solidFill>
                <a:effectLst>
                  <a:outerShdw blurRad="38100" dist="38100" dir="2700000" algn="tl">
                    <a:srgbClr val="000000">
                      <a:alpha val="43137"/>
                    </a:srgbClr>
                  </a:outerShdw>
                </a:effectLst>
                <a:ea typeface="SimSun" panose="02010600030101010101" pitchFamily="2" charset="-122"/>
              </a:rPr>
              <a:t>Absolute uncertainty </a:t>
            </a:r>
            <a:endParaRPr lang="en-AU" sz="120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918ECC8D-8D78-485E-A8AA-889CB47021D6}"/>
              </a:ext>
            </a:extLst>
          </p:cNvPr>
          <p:cNvSpPr txBox="1">
            <a:spLocks noChangeArrowheads="1"/>
          </p:cNvSpPr>
          <p:nvPr/>
        </p:nvSpPr>
        <p:spPr bwMode="auto">
          <a:xfrm>
            <a:off x="-76200" y="798513"/>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r>
              <a:rPr lang="en-AU" altLang="en-US" sz="2400" dirty="0"/>
              <a:t>What is the random uncertainty of this measurement?</a:t>
            </a:r>
          </a:p>
          <a:p>
            <a:pPr algn="r">
              <a:spcBef>
                <a:spcPct val="0"/>
              </a:spcBef>
              <a:buFontTx/>
              <a:buNone/>
            </a:pPr>
            <a:endParaRPr lang="en-AU" altLang="en-US" sz="2400" dirty="0"/>
          </a:p>
          <a:p>
            <a:pPr algn="r">
              <a:spcBef>
                <a:spcPct val="0"/>
              </a:spcBef>
              <a:buFontTx/>
              <a:buNone/>
            </a:pPr>
            <a:r>
              <a:rPr lang="en-AU" altLang="en-US" sz="2400" dirty="0">
                <a:solidFill>
                  <a:srgbClr val="0070C0"/>
                </a:solidFill>
              </a:rPr>
              <a:t>149.2101 </a:t>
            </a:r>
            <a:r>
              <a:rPr lang="en-AU" altLang="en-US" sz="2400" dirty="0">
                <a:solidFill>
                  <a:srgbClr val="FF0000"/>
                </a:solidFill>
              </a:rPr>
              <a:t>±</a:t>
            </a:r>
            <a:r>
              <a:rPr lang="en-AU" altLang="en-US" sz="2400" dirty="0">
                <a:solidFill>
                  <a:srgbClr val="0070C0"/>
                </a:solidFill>
              </a:rPr>
              <a:t> </a:t>
            </a:r>
            <a:r>
              <a:rPr lang="en-AU" altLang="en-US" sz="2400" dirty="0"/>
              <a:t>_______  g</a:t>
            </a:r>
          </a:p>
        </p:txBody>
      </p:sp>
      <p:sp>
        <p:nvSpPr>
          <p:cNvPr id="4" name="TextBox 3">
            <a:extLst>
              <a:ext uri="{FF2B5EF4-FFF2-40B4-BE49-F238E27FC236}">
                <a16:creationId xmlns:a16="http://schemas.microsoft.com/office/drawing/2014/main" id="{543081AD-9A85-4DC3-BF7D-604D18D46C69}"/>
              </a:ext>
            </a:extLst>
          </p:cNvPr>
          <p:cNvSpPr txBox="1">
            <a:spLocks noChangeArrowheads="1"/>
          </p:cNvSpPr>
          <p:nvPr/>
        </p:nvSpPr>
        <p:spPr bwMode="auto">
          <a:xfrm>
            <a:off x="6793071" y="1551941"/>
            <a:ext cx="1030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2400" dirty="0">
                <a:solidFill>
                  <a:srgbClr val="FF0000"/>
                </a:solidFill>
              </a:rPr>
              <a:t>0.0001</a:t>
            </a:r>
          </a:p>
        </p:txBody>
      </p:sp>
      <p:pic>
        <p:nvPicPr>
          <p:cNvPr id="14340" name="Picture 4">
            <a:extLst>
              <a:ext uri="{FF2B5EF4-FFF2-40B4-BE49-F238E27FC236}">
                <a16:creationId xmlns:a16="http://schemas.microsoft.com/office/drawing/2014/main" id="{4AAD3000-02D9-40A9-A971-3CED5B7EFD84}"/>
              </a:ext>
            </a:extLst>
          </p:cNvPr>
          <p:cNvPicPr>
            <a:picLocks noChangeAspect="1"/>
          </p:cNvPicPr>
          <p:nvPr/>
        </p:nvPicPr>
        <p:blipFill>
          <a:blip r:embed="rId2">
            <a:extLst>
              <a:ext uri="{28A0092B-C50C-407E-A947-70E740481C1C}">
                <a14:useLocalDpi xmlns:a14="http://schemas.microsoft.com/office/drawing/2010/main" val="0"/>
              </a:ext>
            </a:extLst>
          </a:blip>
          <a:srcRect l="18227" r="6467"/>
          <a:stretch>
            <a:fillRect/>
          </a:stretch>
        </p:blipFill>
        <p:spPr bwMode="auto">
          <a:xfrm>
            <a:off x="533400" y="1744822"/>
            <a:ext cx="3886200" cy="407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ACA90308-405F-40CA-A77F-F067ED5D3FFD}"/>
              </a:ext>
            </a:extLst>
          </p:cNvPr>
          <p:cNvSpPr/>
          <p:nvPr/>
        </p:nvSpPr>
        <p:spPr>
          <a:xfrm>
            <a:off x="6442433" y="2286000"/>
            <a:ext cx="1731564" cy="307777"/>
          </a:xfrm>
          <a:prstGeom prst="rect">
            <a:avLst/>
          </a:prstGeom>
        </p:spPr>
        <p:txBody>
          <a:bodyPr wrap="none">
            <a:spAutoFit/>
          </a:bodyPr>
          <a:lstStyle/>
          <a:p>
            <a:pPr>
              <a:defRPr/>
            </a:pPr>
            <a:r>
              <a:rPr lang="en-US" altLang="en-US" sz="1400" dirty="0">
                <a:solidFill>
                  <a:srgbClr val="FFCC00"/>
                </a:solidFill>
                <a:effectLst>
                  <a:outerShdw blurRad="38100" dist="38100" dir="2700000" algn="tl">
                    <a:srgbClr val="000000">
                      <a:alpha val="43137"/>
                    </a:srgbClr>
                  </a:outerShdw>
                </a:effectLst>
                <a:ea typeface="SimSun" panose="02010600030101010101" pitchFamily="2" charset="-122"/>
              </a:rPr>
              <a:t>Absolute uncertainty </a:t>
            </a:r>
            <a:endParaRPr lang="en-AU" sz="140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6BA2BE5C-CF8F-4FDA-B0DC-4D6084A05993}"/>
              </a:ext>
            </a:extLst>
          </p:cNvPr>
          <p:cNvSpPr>
            <a:spLocks noGrp="1" noChangeArrowheads="1"/>
          </p:cNvSpPr>
          <p:nvPr>
            <p:ph idx="1"/>
          </p:nvPr>
        </p:nvSpPr>
        <p:spPr>
          <a:xfrm>
            <a:off x="685800" y="1066800"/>
            <a:ext cx="7772400" cy="4267200"/>
          </a:xfrm>
        </p:spPr>
        <p:txBody>
          <a:bodyPr/>
          <a:lstStyle/>
          <a:p>
            <a:r>
              <a:rPr lang="en-US" altLang="en-US" sz="2000"/>
              <a:t>The random uncertainty of a </a:t>
            </a:r>
            <a:r>
              <a:rPr lang="en-US" altLang="en-US" sz="2000">
                <a:solidFill>
                  <a:schemeClr val="accent2"/>
                </a:solidFill>
              </a:rPr>
              <a:t>analogue instruments </a:t>
            </a:r>
            <a:r>
              <a:rPr lang="en-US" altLang="en-US" sz="2000"/>
              <a:t>is </a:t>
            </a:r>
            <a:r>
              <a:rPr lang="en-US" altLang="en-US" sz="2400">
                <a:sym typeface="Symbol" panose="05050102010706020507" pitchFamily="18" charset="2"/>
              </a:rPr>
              <a:t> </a:t>
            </a:r>
            <a:r>
              <a:rPr lang="en-US" altLang="en-US" sz="2000">
                <a:sym typeface="Symbol" panose="05050102010706020507" pitchFamily="18" charset="2"/>
              </a:rPr>
              <a:t>half the smallest division to which you take the reading.</a:t>
            </a:r>
          </a:p>
          <a:p>
            <a:endParaRPr lang="en-US" altLang="en-US" sz="2400"/>
          </a:p>
          <a:p>
            <a:endParaRPr lang="en-US" altLang="en-US" sz="2000"/>
          </a:p>
        </p:txBody>
      </p:sp>
      <p:sp>
        <p:nvSpPr>
          <p:cNvPr id="15364" name="TextBox 2">
            <a:extLst>
              <a:ext uri="{FF2B5EF4-FFF2-40B4-BE49-F238E27FC236}">
                <a16:creationId xmlns:a16="http://schemas.microsoft.com/office/drawing/2014/main" id="{164FFCB2-27D1-4FD7-B979-5109CE0256FE}"/>
              </a:ext>
            </a:extLst>
          </p:cNvPr>
          <p:cNvSpPr txBox="1">
            <a:spLocks noChangeArrowheads="1"/>
          </p:cNvSpPr>
          <p:nvPr/>
        </p:nvSpPr>
        <p:spPr bwMode="auto">
          <a:xfrm>
            <a:off x="4648200" y="26670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2400"/>
              <a:t>What is the random uncertainty of this measurement?</a:t>
            </a:r>
          </a:p>
          <a:p>
            <a:pPr>
              <a:spcBef>
                <a:spcPct val="0"/>
              </a:spcBef>
              <a:buFontTx/>
              <a:buNone/>
            </a:pPr>
            <a:endParaRPr lang="en-AU" altLang="en-US" sz="2400"/>
          </a:p>
          <a:p>
            <a:pPr>
              <a:spcBef>
                <a:spcPct val="0"/>
              </a:spcBef>
              <a:buFontTx/>
              <a:buNone/>
            </a:pPr>
            <a:r>
              <a:rPr lang="en-AU" altLang="en-US" sz="2400">
                <a:solidFill>
                  <a:srgbClr val="0070C0"/>
                </a:solidFill>
              </a:rPr>
              <a:t>43.0  </a:t>
            </a:r>
            <a:r>
              <a:rPr lang="en-AU" altLang="en-US" sz="2400">
                <a:solidFill>
                  <a:srgbClr val="FF0000"/>
                </a:solidFill>
              </a:rPr>
              <a:t>±</a:t>
            </a:r>
            <a:r>
              <a:rPr lang="en-AU" altLang="en-US" sz="2400">
                <a:solidFill>
                  <a:srgbClr val="0070C0"/>
                </a:solidFill>
              </a:rPr>
              <a:t> </a:t>
            </a:r>
            <a:r>
              <a:rPr lang="en-AU" altLang="en-US" sz="2400"/>
              <a:t>____ cm</a:t>
            </a:r>
            <a:r>
              <a:rPr lang="en-AU" altLang="en-US" sz="2400" baseline="30000"/>
              <a:t>3</a:t>
            </a:r>
          </a:p>
        </p:txBody>
      </p:sp>
      <p:sp>
        <p:nvSpPr>
          <p:cNvPr id="4" name="TextBox 3">
            <a:extLst>
              <a:ext uri="{FF2B5EF4-FFF2-40B4-BE49-F238E27FC236}">
                <a16:creationId xmlns:a16="http://schemas.microsoft.com/office/drawing/2014/main" id="{8ECEE20A-E91A-478F-B7DF-404BD93F1235}"/>
              </a:ext>
            </a:extLst>
          </p:cNvPr>
          <p:cNvSpPr txBox="1">
            <a:spLocks noChangeArrowheads="1"/>
          </p:cNvSpPr>
          <p:nvPr/>
        </p:nvSpPr>
        <p:spPr bwMode="auto">
          <a:xfrm>
            <a:off x="5675313" y="3775075"/>
            <a:ext cx="56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sz="2400">
                <a:solidFill>
                  <a:srgbClr val="FF0000"/>
                </a:solidFill>
              </a:rPr>
              <a:t>0.5</a:t>
            </a:r>
          </a:p>
        </p:txBody>
      </p:sp>
      <p:pic>
        <p:nvPicPr>
          <p:cNvPr id="15366" name="Picture 5">
            <a:extLst>
              <a:ext uri="{FF2B5EF4-FFF2-40B4-BE49-F238E27FC236}">
                <a16:creationId xmlns:a16="http://schemas.microsoft.com/office/drawing/2014/main" id="{090D458E-9563-4650-B943-3903EFADDC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46288"/>
            <a:ext cx="37338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C9FB182-FD1C-4FF4-A70E-B601E00FEF42}"/>
              </a:ext>
            </a:extLst>
          </p:cNvPr>
          <p:cNvSpPr/>
          <p:nvPr/>
        </p:nvSpPr>
        <p:spPr>
          <a:xfrm>
            <a:off x="5257800" y="4458434"/>
            <a:ext cx="1731564" cy="307777"/>
          </a:xfrm>
          <a:prstGeom prst="rect">
            <a:avLst/>
          </a:prstGeom>
        </p:spPr>
        <p:txBody>
          <a:bodyPr wrap="none">
            <a:spAutoFit/>
          </a:bodyPr>
          <a:lstStyle/>
          <a:p>
            <a:pPr>
              <a:defRPr/>
            </a:pPr>
            <a:r>
              <a:rPr lang="en-US" altLang="en-US" sz="1400" dirty="0">
                <a:solidFill>
                  <a:srgbClr val="FFCC00"/>
                </a:solidFill>
                <a:effectLst>
                  <a:outerShdw blurRad="38100" dist="38100" dir="2700000" algn="tl">
                    <a:srgbClr val="000000">
                      <a:alpha val="43137"/>
                    </a:srgbClr>
                  </a:outerShdw>
                </a:effectLst>
                <a:ea typeface="SimSun" panose="02010600030101010101" pitchFamily="2" charset="-122"/>
              </a:rPr>
              <a:t>Absolute uncertainty </a:t>
            </a:r>
            <a:endParaRPr lang="en-AU" sz="1400" dirty="0">
              <a:solidFill>
                <a:srgbClr val="FFCC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C22D5252-26DE-42D8-B6A4-8B5C7B422305}"/>
              </a:ext>
            </a:extLst>
          </p:cNvPr>
          <p:cNvSpPr>
            <a:spLocks noGrp="1"/>
          </p:cNvSpPr>
          <p:nvPr>
            <p:ph idx="1"/>
          </p:nvPr>
        </p:nvSpPr>
        <p:spPr>
          <a:xfrm>
            <a:off x="176213" y="1508125"/>
            <a:ext cx="8864600" cy="4267200"/>
          </a:xfrm>
        </p:spPr>
        <p:txBody>
          <a:bodyPr/>
          <a:lstStyle/>
          <a:p>
            <a:pPr marL="0" indent="0">
              <a:buFontTx/>
              <a:buNone/>
              <a:defRPr/>
            </a:pPr>
            <a:r>
              <a:rPr lang="en-US" altLang="en-US" sz="2400" dirty="0"/>
              <a:t>What is the random uncertainty of this measurement?</a:t>
            </a:r>
            <a:endParaRPr lang="en-US" altLang="en-US" sz="2400" dirty="0">
              <a:sym typeface="Symbol" panose="05050102010706020507" pitchFamily="18" charset="2"/>
            </a:endParaRPr>
          </a:p>
          <a:p>
            <a:pPr>
              <a:defRPr/>
            </a:pPr>
            <a:endParaRPr lang="en-US" altLang="en-US" dirty="0"/>
          </a:p>
          <a:p>
            <a:pPr>
              <a:defRPr/>
            </a:pPr>
            <a:endParaRPr lang="en-US" altLang="en-US" sz="2800" dirty="0"/>
          </a:p>
        </p:txBody>
      </p:sp>
      <p:sp>
        <p:nvSpPr>
          <p:cNvPr id="16387" name="TextBox 2">
            <a:extLst>
              <a:ext uri="{FF2B5EF4-FFF2-40B4-BE49-F238E27FC236}">
                <a16:creationId xmlns:a16="http://schemas.microsoft.com/office/drawing/2014/main" id="{11CBD97F-93E0-4664-B33D-033246A39539}"/>
              </a:ext>
            </a:extLst>
          </p:cNvPr>
          <p:cNvSpPr txBox="1">
            <a:spLocks noChangeArrowheads="1"/>
          </p:cNvSpPr>
          <p:nvPr/>
        </p:nvSpPr>
        <p:spPr bwMode="auto">
          <a:xfrm>
            <a:off x="1368425" y="4430713"/>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AU" altLang="en-US" sz="3600"/>
          </a:p>
          <a:p>
            <a:pPr>
              <a:spcBef>
                <a:spcPct val="0"/>
              </a:spcBef>
              <a:buFontTx/>
              <a:buNone/>
            </a:pPr>
            <a:r>
              <a:rPr lang="en-AU" altLang="en-US" sz="3600">
                <a:solidFill>
                  <a:srgbClr val="0070C0"/>
                </a:solidFill>
              </a:rPr>
              <a:t>40.9  </a:t>
            </a:r>
            <a:r>
              <a:rPr lang="en-AU" altLang="en-US" sz="3600">
                <a:solidFill>
                  <a:srgbClr val="FF0000"/>
                </a:solidFill>
              </a:rPr>
              <a:t>±</a:t>
            </a:r>
            <a:r>
              <a:rPr lang="en-AU" altLang="en-US" sz="3600">
                <a:solidFill>
                  <a:srgbClr val="0070C0"/>
                </a:solidFill>
              </a:rPr>
              <a:t> </a:t>
            </a:r>
            <a:r>
              <a:rPr lang="en-AU" altLang="en-US" sz="3600"/>
              <a:t>____ mm</a:t>
            </a:r>
            <a:endParaRPr lang="en-AU" altLang="en-US" sz="3600" baseline="30000"/>
          </a:p>
        </p:txBody>
      </p:sp>
      <p:pic>
        <p:nvPicPr>
          <p:cNvPr id="16388" name="Picture 4">
            <a:extLst>
              <a:ext uri="{FF2B5EF4-FFF2-40B4-BE49-F238E27FC236}">
                <a16:creationId xmlns:a16="http://schemas.microsoft.com/office/drawing/2014/main" id="{B1A7AB32-AE8C-4AFB-8FB6-D522746631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33638"/>
            <a:ext cx="8923338"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659CD830-FF98-45D4-A25D-D6A08218ED15}"/>
              </a:ext>
            </a:extLst>
          </p:cNvPr>
          <p:cNvSpPr txBox="1">
            <a:spLocks noChangeArrowheads="1"/>
          </p:cNvSpPr>
          <p:nvPr/>
        </p:nvSpPr>
        <p:spPr bwMode="auto">
          <a:xfrm>
            <a:off x="2971800" y="5030788"/>
            <a:ext cx="696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AU" altLang="en-US">
                <a:solidFill>
                  <a:srgbClr val="FF0000"/>
                </a:solidFill>
              </a:rPr>
              <a:t>0.5</a:t>
            </a:r>
          </a:p>
        </p:txBody>
      </p:sp>
      <p:sp>
        <p:nvSpPr>
          <p:cNvPr id="14" name="Rectangle 13">
            <a:extLst>
              <a:ext uri="{FF2B5EF4-FFF2-40B4-BE49-F238E27FC236}">
                <a16:creationId xmlns:a16="http://schemas.microsoft.com/office/drawing/2014/main" id="{FB4C2886-2CD7-4536-AADD-FEA95C64EF28}"/>
              </a:ext>
            </a:extLst>
          </p:cNvPr>
          <p:cNvSpPr/>
          <p:nvPr/>
        </p:nvSpPr>
        <p:spPr>
          <a:xfrm>
            <a:off x="2802931" y="5881786"/>
            <a:ext cx="1731564" cy="307777"/>
          </a:xfrm>
          <a:prstGeom prst="rect">
            <a:avLst/>
          </a:prstGeom>
        </p:spPr>
        <p:txBody>
          <a:bodyPr wrap="none">
            <a:spAutoFit/>
          </a:bodyPr>
          <a:lstStyle/>
          <a:p>
            <a:pPr>
              <a:defRPr/>
            </a:pPr>
            <a:r>
              <a:rPr lang="en-US" altLang="en-US" sz="1400" dirty="0">
                <a:solidFill>
                  <a:srgbClr val="FFCC00"/>
                </a:solidFill>
                <a:effectLst>
                  <a:outerShdw blurRad="38100" dist="38100" dir="2700000" algn="tl">
                    <a:srgbClr val="000000">
                      <a:alpha val="43137"/>
                    </a:srgbClr>
                  </a:outerShdw>
                </a:effectLst>
                <a:ea typeface="SimSun" panose="02010600030101010101" pitchFamily="2" charset="-122"/>
              </a:rPr>
              <a:t>Absolute uncertainty </a:t>
            </a:r>
            <a:endParaRPr lang="en-AU" sz="1400" dirty="0">
              <a:solidFill>
                <a:srgbClr val="FFCC00"/>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DDE50243-6321-4909-8A38-62CD810C7479}"/>
              </a:ext>
            </a:extLst>
          </p:cNvPr>
          <p:cNvSpPr/>
          <p:nvPr/>
        </p:nvSpPr>
        <p:spPr>
          <a:xfrm>
            <a:off x="228600" y="4038600"/>
            <a:ext cx="3276600" cy="392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2328</TotalTime>
  <Words>992</Words>
  <Application>Microsoft Office PowerPoint</Application>
  <PresentationFormat>On-screen Show (4:3)</PresentationFormat>
  <Paragraphs>81</Paragraphs>
  <Slides>11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Cambria Math</vt:lpstr>
      <vt:lpstr>Symbol</vt:lpstr>
      <vt:lpstr>Times New Roman</vt:lpstr>
      <vt:lpstr>Default Design</vt:lpstr>
      <vt:lpstr>Measurement uncertainty and error </vt:lpstr>
      <vt:lpstr>PowerPoint Presentation</vt:lpstr>
      <vt:lpstr>1. Measurement uncertainty – this is uncertainty created by the reading of the measuring instrument. Measurement uncertainty is always created whenever you record a measurement </vt:lpstr>
      <vt:lpstr>2. Random uncertainty – this is uncertainty created by a range of trial data values which do not agree. Random uncertainty is always created whenever you average a range of trials.</vt:lpstr>
      <vt:lpstr>PowerPoint Presentation</vt:lpstr>
      <vt:lpstr>Estimating the measurement uncertainties associated with instruments.</vt:lpstr>
      <vt:lpstr>PowerPoint Presentation</vt:lpstr>
      <vt:lpstr>PowerPoint Presentation</vt:lpstr>
      <vt:lpstr>PowerPoint Presentation</vt:lpstr>
      <vt:lpstr>PowerPoint Presentation</vt:lpstr>
      <vt:lpstr>Estimating the random uncertainty associated with trials.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 Periodicity</dc:title>
  <dc:creator>TURNER, Gary</dc:creator>
  <cp:lastModifiedBy>TURNER, Gary (gturn44)</cp:lastModifiedBy>
  <cp:revision>258</cp:revision>
  <dcterms:created xsi:type="dcterms:W3CDTF">2006-03-22T00:35:18Z</dcterms:created>
  <dcterms:modified xsi:type="dcterms:W3CDTF">2021-08-05T03:23:06Z</dcterms:modified>
</cp:coreProperties>
</file>